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1"/>
  </p:notesMasterIdLst>
  <p:sldIdLst>
    <p:sldId id="536" r:id="rId2"/>
    <p:sldId id="537" r:id="rId3"/>
    <p:sldId id="258" r:id="rId4"/>
    <p:sldId id="260" r:id="rId5"/>
    <p:sldId id="261" r:id="rId6"/>
    <p:sldId id="262" r:id="rId7"/>
    <p:sldId id="263" r:id="rId8"/>
    <p:sldId id="264" r:id="rId9"/>
    <p:sldId id="320" r:id="rId10"/>
    <p:sldId id="488" r:id="rId11"/>
    <p:sldId id="489" r:id="rId12"/>
    <p:sldId id="306" r:id="rId13"/>
    <p:sldId id="307" r:id="rId14"/>
    <p:sldId id="308" r:id="rId15"/>
    <p:sldId id="317" r:id="rId16"/>
    <p:sldId id="458" r:id="rId17"/>
    <p:sldId id="491" r:id="rId18"/>
    <p:sldId id="492" r:id="rId19"/>
    <p:sldId id="494" r:id="rId20"/>
    <p:sldId id="496" r:id="rId21"/>
    <p:sldId id="490" r:id="rId22"/>
    <p:sldId id="538" r:id="rId23"/>
    <p:sldId id="539" r:id="rId24"/>
    <p:sldId id="495" r:id="rId25"/>
    <p:sldId id="267" r:id="rId26"/>
    <p:sldId id="268" r:id="rId27"/>
    <p:sldId id="456" r:id="rId28"/>
    <p:sldId id="459" r:id="rId29"/>
    <p:sldId id="498" r:id="rId30"/>
    <p:sldId id="460" r:id="rId31"/>
    <p:sldId id="271" r:id="rId32"/>
    <p:sldId id="273" r:id="rId33"/>
    <p:sldId id="540" r:id="rId34"/>
    <p:sldId id="275" r:id="rId35"/>
    <p:sldId id="462" r:id="rId36"/>
    <p:sldId id="499" r:id="rId37"/>
    <p:sldId id="500" r:id="rId38"/>
    <p:sldId id="471" r:id="rId39"/>
    <p:sldId id="463" r:id="rId40"/>
    <p:sldId id="541" r:id="rId41"/>
    <p:sldId id="464" r:id="rId42"/>
    <p:sldId id="465" r:id="rId43"/>
    <p:sldId id="466" r:id="rId44"/>
    <p:sldId id="468" r:id="rId45"/>
    <p:sldId id="469" r:id="rId46"/>
    <p:sldId id="470" r:id="rId47"/>
    <p:sldId id="277" r:id="rId48"/>
    <p:sldId id="474" r:id="rId49"/>
    <p:sldId id="501" r:id="rId50"/>
    <p:sldId id="475" r:id="rId51"/>
    <p:sldId id="502" r:id="rId52"/>
    <p:sldId id="503" r:id="rId53"/>
    <p:sldId id="305" r:id="rId54"/>
    <p:sldId id="504" r:id="rId55"/>
    <p:sldId id="283" r:id="rId56"/>
    <p:sldId id="284" r:id="rId57"/>
    <p:sldId id="285" r:id="rId58"/>
    <p:sldId id="505" r:id="rId59"/>
    <p:sldId id="542" r:id="rId60"/>
    <p:sldId id="287" r:id="rId61"/>
    <p:sldId id="289" r:id="rId62"/>
    <p:sldId id="472" r:id="rId63"/>
    <p:sldId id="543" r:id="rId64"/>
    <p:sldId id="473" r:id="rId65"/>
    <p:sldId id="544" r:id="rId66"/>
    <p:sldId id="476" r:id="rId67"/>
    <p:sldId id="478" r:id="rId68"/>
    <p:sldId id="479" r:id="rId69"/>
    <p:sldId id="480" r:id="rId70"/>
    <p:sldId id="481" r:id="rId71"/>
    <p:sldId id="482" r:id="rId72"/>
    <p:sldId id="290" r:id="rId73"/>
    <p:sldId id="291" r:id="rId74"/>
    <p:sldId id="292" r:id="rId75"/>
    <p:sldId id="293" r:id="rId76"/>
    <p:sldId id="294" r:id="rId77"/>
    <p:sldId id="295" r:id="rId78"/>
    <p:sldId id="296" r:id="rId79"/>
    <p:sldId id="483" r:id="rId80"/>
    <p:sldId id="297" r:id="rId81"/>
    <p:sldId id="484" r:id="rId82"/>
    <p:sldId id="485" r:id="rId83"/>
    <p:sldId id="486" r:id="rId84"/>
    <p:sldId id="301" r:id="rId85"/>
    <p:sldId id="508" r:id="rId86"/>
    <p:sldId id="509" r:id="rId87"/>
    <p:sldId id="269" r:id="rId88"/>
    <p:sldId id="336" r:id="rId89"/>
    <p:sldId id="335" r:id="rId90"/>
    <p:sldId id="535" r:id="rId91"/>
    <p:sldId id="337" r:id="rId92"/>
    <p:sldId id="272" r:id="rId93"/>
    <p:sldId id="510" r:id="rId94"/>
    <p:sldId id="511" r:id="rId95"/>
    <p:sldId id="512" r:id="rId96"/>
    <p:sldId id="513" r:id="rId97"/>
    <p:sldId id="514" r:id="rId98"/>
    <p:sldId id="515" r:id="rId99"/>
    <p:sldId id="518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4DE"/>
    <a:srgbClr val="82FB3B"/>
    <a:srgbClr val="FF67E7"/>
    <a:srgbClr val="AD9455"/>
    <a:srgbClr val="009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23"/>
    <p:restoredTop sz="94689"/>
  </p:normalViewPr>
  <p:slideViewPr>
    <p:cSldViewPr snapToGrid="0" snapToObjects="1">
      <p:cViewPr varScale="1">
        <p:scale>
          <a:sx n="127" d="100"/>
          <a:sy n="127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748A1-42D4-E149-866B-9293D261FBBF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64C4A-3430-C947-A1B5-71B1BF59E1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618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64C4A-3430-C947-A1B5-71B1BF59E1D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278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64C4A-3430-C947-A1B5-71B1BF59E1D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475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64C4A-3430-C947-A1B5-71B1BF59E1D7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338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CA205-B3EE-0242-9DEA-6D2003949441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7135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74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839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45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342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15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10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319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350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203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60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86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29107-36E2-4241-9C72-22257D829A27}" type="datetimeFigureOut">
              <a:rPr kumimoji="1" lang="ko-KR" altLang="en-US" smtClean="0"/>
              <a:t>2020. 6. 10.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00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elp:user/commands/sty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elp:user/commands/color.html#bfactor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elp:user/commands/color.html#bfactor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elp:user/commands/movie.html#encode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elp:user/commands/movie.html#record" TargetMode="External"/><Relationship Id="rId5" Type="http://schemas.openxmlformats.org/officeDocument/2006/relationships/hyperlink" Target="help:user/commands/coordset.html" TargetMode="External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6" y="5851911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11th</a:t>
            </a:r>
            <a:r>
              <a:rPr lang="en-US" altLang="ko-KR" b="1" dirty="0">
                <a:latin typeface="Arial"/>
                <a:cs typeface="Arial"/>
              </a:rPr>
              <a:t> Lecture														2020.  6. 11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6826" y="3142122"/>
            <a:ext cx="4305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Protein Structure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10700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A3490F-B3BA-3A45-A7E8-FCE925CEE2A6}"/>
              </a:ext>
            </a:extLst>
          </p:cNvPr>
          <p:cNvSpPr txBox="1"/>
          <p:nvPr/>
        </p:nvSpPr>
        <p:spPr>
          <a:xfrm>
            <a:off x="1194099" y="227893"/>
            <a:ext cx="774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Arial" charset="0"/>
                <a:ea typeface="Arial" charset="0"/>
                <a:cs typeface="Arial" charset="0"/>
              </a:rPr>
              <a:t>이제 모든 연구자들은 자신이 연구하는 단백질의 구조를 살펴보고</a:t>
            </a:r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kumimoji="1"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ko-KR" sz="2000" b="1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kumimoji="1" lang="ko-KR" altLang="en-US" sz="2000" b="1" dirty="0">
                <a:latin typeface="Arial" charset="0"/>
                <a:ea typeface="Arial" charset="0"/>
                <a:cs typeface="Arial" charset="0"/>
              </a:rPr>
              <a:t>이를 이용하여 연구를 해야 하는 시기가 옴</a:t>
            </a:r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kumimoji="1" lang="ko-KR" alt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DC7A9-9D95-DC48-979E-85E5CB1775D1}"/>
              </a:ext>
            </a:extLst>
          </p:cNvPr>
          <p:cNvSpPr txBox="1"/>
          <p:nvPr/>
        </p:nvSpPr>
        <p:spPr>
          <a:xfrm>
            <a:off x="1106884" y="6413212"/>
            <a:ext cx="694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b="1" dirty="0">
                <a:latin typeface="Arial" charset="0"/>
                <a:ea typeface="Arial" charset="0"/>
                <a:cs typeface="Arial" charset="0"/>
              </a:rPr>
              <a:t>…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구조생물학자가 아니더라도 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‘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논문 수준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 의 그림을 그릴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수 있다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CF5DCD-6F3C-5D41-ADB0-6083DFB2C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8" y="1344197"/>
            <a:ext cx="2890932" cy="3817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E12318-02D5-6E4B-A8D0-5839B64E1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67" y="1056356"/>
            <a:ext cx="3023517" cy="38321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27C0FE-3B16-A541-BE73-341BE395D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98128"/>
            <a:ext cx="2990112" cy="38163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884200-18A2-FE47-8ADC-ED09114A5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10" y="1056356"/>
            <a:ext cx="3007242" cy="387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473" y="214961"/>
            <a:ext cx="6327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관심 단백질을 효율적으로 시각화하기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2400" y="1244600"/>
            <a:ext cx="3055883" cy="4096266"/>
            <a:chOff x="749300" y="1244600"/>
            <a:chExt cx="3055883" cy="4096266"/>
          </a:xfrm>
        </p:grpSpPr>
        <p:pic>
          <p:nvPicPr>
            <p:cNvPr id="5" name="Picture 4" descr="Screenshot 2014-09-29 20.47.2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098" y="1828800"/>
              <a:ext cx="2298700" cy="29718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49300" y="1244600"/>
              <a:ext cx="2787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Arial" charset="0"/>
                  <a:ea typeface="Arial" charset="0"/>
                  <a:cs typeface="Arial" charset="0"/>
                </a:rPr>
                <a:t>저분자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 화학물질이라면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…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9000" y="4971534"/>
              <a:ext cx="2916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Space filling Model is fine..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30800" y="1244600"/>
            <a:ext cx="3657600" cy="4096266"/>
            <a:chOff x="5130800" y="1244600"/>
            <a:chExt cx="3657600" cy="4096266"/>
          </a:xfrm>
        </p:grpSpPr>
        <p:sp>
          <p:nvSpPr>
            <p:cNvPr id="9" name="TextBox 8"/>
            <p:cNvSpPr txBox="1"/>
            <p:nvPr/>
          </p:nvSpPr>
          <p:spPr>
            <a:xfrm>
              <a:off x="5435600" y="124460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그러나 단백질이라면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0" name="Picture 9" descr="Screenshot 2014-09-29 20.49.0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00" y="1708265"/>
              <a:ext cx="3657600" cy="30923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396825" y="4971534"/>
              <a:ext cx="826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??????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43712" y="6032294"/>
            <a:ext cx="623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단백질을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표시하는데는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다른 방식의 표시 방법이 필요하다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0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5752" y="356840"/>
            <a:ext cx="505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Line</a:t>
            </a:r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or Stick Representation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659" y="6255289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전체 단백질을 표시하기는 너무 복잡하다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48000" y="3124200"/>
            <a:ext cx="5974683" cy="1791648"/>
            <a:chOff x="3048000" y="3124200"/>
            <a:chExt cx="5974683" cy="1791648"/>
          </a:xfrm>
        </p:grpSpPr>
        <p:sp>
          <p:nvSpPr>
            <p:cNvPr id="8" name="TextBox 7"/>
            <p:cNvSpPr txBox="1"/>
            <p:nvPr/>
          </p:nvSpPr>
          <p:spPr>
            <a:xfrm>
              <a:off x="4593265" y="4269517"/>
              <a:ext cx="4429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단백질 내의 몇 가지 잔기를 </a:t>
              </a:r>
              <a:r>
                <a:rPr lang="ko-KR" altLang="en-US" dirty="0" err="1">
                  <a:latin typeface="Arial" charset="0"/>
                  <a:ea typeface="Arial" charset="0"/>
                  <a:cs typeface="Arial" charset="0"/>
                </a:rPr>
                <a:t>표시하는데는</a:t>
              </a:r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적절하다 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48000" y="3124200"/>
              <a:ext cx="381000" cy="342900"/>
            </a:xfrm>
            <a:prstGeom prst="rect">
              <a:avLst/>
            </a:prstGeom>
            <a:noFill/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6" t="12833" r="16667"/>
          <a:stretch/>
        </p:blipFill>
        <p:spPr>
          <a:xfrm>
            <a:off x="493485" y="1063807"/>
            <a:ext cx="4099780" cy="51914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91" y="1863946"/>
            <a:ext cx="3404781" cy="23088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56391" y="2541181"/>
            <a:ext cx="1371600" cy="925919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57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1307068"/>
            <a:ext cx="4914900" cy="5483853"/>
            <a:chOff x="228600" y="1307068"/>
            <a:chExt cx="4914900" cy="5483853"/>
          </a:xfrm>
        </p:grpSpPr>
        <p:sp>
          <p:nvSpPr>
            <p:cNvPr id="4" name="TextBox 3"/>
            <p:cNvSpPr txBox="1"/>
            <p:nvPr/>
          </p:nvSpPr>
          <p:spPr>
            <a:xfrm>
              <a:off x="1625600" y="1307068"/>
              <a:ext cx="979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Ribbon</a:t>
              </a:r>
            </a:p>
          </p:txBody>
        </p:sp>
        <p:pic>
          <p:nvPicPr>
            <p:cNvPr id="5" name="Picture 4" descr="Screenshot 2014-09-29 20.53.27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701800"/>
              <a:ext cx="4914900" cy="4597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17550" y="6144590"/>
              <a:ext cx="393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Good for overall backbone visualization and </a:t>
              </a:r>
              <a:r>
                <a:rPr lang="en-US" dirty="0" err="1">
                  <a:latin typeface="Arial" charset="0"/>
                  <a:ea typeface="Arial" charset="0"/>
                  <a:cs typeface="Arial" charset="0"/>
                </a:rPr>
                <a:t>comparision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97400" y="1245632"/>
            <a:ext cx="4746734" cy="5332968"/>
            <a:chOff x="4597400" y="1245632"/>
            <a:chExt cx="4746734" cy="5332968"/>
          </a:xfrm>
        </p:grpSpPr>
        <p:sp>
          <p:nvSpPr>
            <p:cNvPr id="7" name="TextBox 6"/>
            <p:cNvSpPr txBox="1"/>
            <p:nvPr/>
          </p:nvSpPr>
          <p:spPr>
            <a:xfrm>
              <a:off x="6108700" y="1245632"/>
              <a:ext cx="1069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Cartoon</a:t>
              </a:r>
            </a:p>
          </p:txBody>
        </p:sp>
        <p:pic>
          <p:nvPicPr>
            <p:cNvPr id="8" name="Picture 7" descr="Screenshot 2014-09-29 20.55.0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400" y="1676400"/>
              <a:ext cx="4546600" cy="44069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979658" y="4000500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Alpha-Helix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33258" y="456033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Beta-Sheet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88603" y="6209268"/>
              <a:ext cx="3685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Secondary structure visualizations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66604" y="374898"/>
            <a:ext cx="6933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단백질 표시에는 </a:t>
            </a: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Ribbon or Cartoon</a:t>
            </a:r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이 적절하다 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60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5600" y="1307068"/>
            <a:ext cx="103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Surface</a:t>
            </a:r>
          </a:p>
        </p:txBody>
      </p:sp>
      <p:pic>
        <p:nvPicPr>
          <p:cNvPr id="5" name="Picture 4" descr="Screenshot 2014-09-29 20.57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468"/>
            <a:ext cx="48768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45200" y="1344136"/>
            <a:ext cx="241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Surface with Charge</a:t>
            </a:r>
          </a:p>
        </p:txBody>
      </p:sp>
      <p:pic>
        <p:nvPicPr>
          <p:cNvPr id="7" name="Picture 6" descr="Screenshot 2014-09-29 20.58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72" y="2009022"/>
            <a:ext cx="4660900" cy="437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7354C2-8B75-394B-97E3-EDBAFAE8E3A7}"/>
              </a:ext>
            </a:extLst>
          </p:cNvPr>
          <p:cNvSpPr txBox="1"/>
          <p:nvPr/>
        </p:nvSpPr>
        <p:spPr>
          <a:xfrm>
            <a:off x="863476" y="79750"/>
            <a:ext cx="6984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단백질을 표면 형식으로 표시할 수도 있다</a:t>
            </a:r>
            <a:r>
              <a:rPr lang="en-US" altLang="ko-KR" sz="2800" b="1" dirty="0">
                <a:latin typeface="Arial"/>
                <a:cs typeface="Arial"/>
              </a:rPr>
              <a:t>.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990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14856" y="6315739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Jia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et al., </a:t>
            </a:r>
            <a:r>
              <a:rPr kumimoji="1" lang="en-US" altLang="ko-KR" i="1" dirty="0">
                <a:latin typeface="Arial" charset="0"/>
                <a:ea typeface="Arial" charset="0"/>
                <a:cs typeface="Arial" charset="0"/>
              </a:rPr>
              <a:t>Scientific Report 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2015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4" b="44659"/>
          <a:stretch/>
        </p:blipFill>
        <p:spPr>
          <a:xfrm>
            <a:off x="-313949" y="776175"/>
            <a:ext cx="9457949" cy="22753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t="56189" r="-3824" b="-4858"/>
          <a:stretch/>
        </p:blipFill>
        <p:spPr>
          <a:xfrm>
            <a:off x="0" y="3565451"/>
            <a:ext cx="9457949" cy="22363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476" y="79750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표면에 다양한 단백질의 특성을 매핑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175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C0CC235-83C2-E14C-8DF8-E271547C47B9}"/>
              </a:ext>
            </a:extLst>
          </p:cNvPr>
          <p:cNvSpPr txBox="1">
            <a:spLocks noChangeArrowheads="1"/>
          </p:cNvSpPr>
          <p:nvPr/>
        </p:nvSpPr>
        <p:spPr>
          <a:xfrm>
            <a:off x="712616" y="214433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다양한 단백질 시각화 소프트웨어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34921-4A83-9243-A996-6D9E3507CAE6}"/>
              </a:ext>
            </a:extLst>
          </p:cNvPr>
          <p:cNvSpPr txBox="1"/>
          <p:nvPr/>
        </p:nvSpPr>
        <p:spPr>
          <a:xfrm>
            <a:off x="3830099" y="109629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PyMol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4B98191-6AB2-4644-B371-04D19E09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80" y="1483612"/>
            <a:ext cx="5736978" cy="49438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51AC22-A567-9E49-AB20-003A16478A0A}"/>
              </a:ext>
            </a:extLst>
          </p:cNvPr>
          <p:cNvSpPr/>
          <p:nvPr/>
        </p:nvSpPr>
        <p:spPr>
          <a:xfrm>
            <a:off x="3643508" y="3244334"/>
            <a:ext cx="185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pymol.org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ECEAA-8CBD-3C44-87F5-205E0727E2BE}"/>
              </a:ext>
            </a:extLst>
          </p:cNvPr>
          <p:cNvSpPr txBox="1"/>
          <p:nvPr/>
        </p:nvSpPr>
        <p:spPr>
          <a:xfrm>
            <a:off x="3643508" y="6492177"/>
            <a:ext cx="185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pymol.org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79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9E55A8E0-3244-E74C-AE0F-83B213EF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11" y="1288363"/>
            <a:ext cx="7397777" cy="4955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A4649C-9B43-9842-8003-71E7102DE1C0}"/>
              </a:ext>
            </a:extLst>
          </p:cNvPr>
          <p:cNvSpPr txBox="1"/>
          <p:nvPr/>
        </p:nvSpPr>
        <p:spPr>
          <a:xfrm>
            <a:off x="4043648" y="4298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Chimera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9BDB6-67DF-054D-8005-8AB02FBAE1C0}"/>
              </a:ext>
            </a:extLst>
          </p:cNvPr>
          <p:cNvSpPr txBox="1"/>
          <p:nvPr/>
        </p:nvSpPr>
        <p:spPr>
          <a:xfrm>
            <a:off x="2833061" y="6428143"/>
            <a:ext cx="347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www.cgl.ucsf.edu</a:t>
            </a:r>
            <a:r>
              <a:rPr kumimoji="1" lang="en-US" altLang="ko-KR" dirty="0"/>
              <a:t>/chimera/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465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26E135-9F98-2E44-BCFB-EA4D40D61A92}"/>
              </a:ext>
            </a:extLst>
          </p:cNvPr>
          <p:cNvSpPr txBox="1"/>
          <p:nvPr/>
        </p:nvSpPr>
        <p:spPr>
          <a:xfrm>
            <a:off x="3667585" y="370391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Cuemol</a:t>
            </a:r>
            <a:endParaRPr kumimoji="1"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A93DE3E-7A95-2D4D-811D-1FDFEBB8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9" y="893611"/>
            <a:ext cx="8684241" cy="5290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3EB856-01A1-BA49-8798-E3C315675C0E}"/>
              </a:ext>
            </a:extLst>
          </p:cNvPr>
          <p:cNvSpPr txBox="1"/>
          <p:nvPr/>
        </p:nvSpPr>
        <p:spPr>
          <a:xfrm>
            <a:off x="2908467" y="6257429"/>
            <a:ext cx="283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www.cuemol.org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02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1D237D-D489-B741-9017-3655BC534E84}"/>
              </a:ext>
            </a:extLst>
          </p:cNvPr>
          <p:cNvSpPr txBox="1"/>
          <p:nvPr/>
        </p:nvSpPr>
        <p:spPr>
          <a:xfrm>
            <a:off x="3607417" y="324093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VMD</a:t>
            </a:r>
            <a:endParaRPr kumimoji="1"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9D8DC-43A6-914D-ADB3-F5A8AA3B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47" y="1015999"/>
            <a:ext cx="6120295" cy="5285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078BB-C184-5249-BA22-CEE0EB8F5DCE}"/>
              </a:ext>
            </a:extLst>
          </p:cNvPr>
          <p:cNvSpPr txBox="1"/>
          <p:nvPr/>
        </p:nvSpPr>
        <p:spPr>
          <a:xfrm>
            <a:off x="2226365" y="6349241"/>
            <a:ext cx="403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www.ks.uiuc.edu</a:t>
            </a:r>
            <a:r>
              <a:rPr kumimoji="1" lang="en-US" altLang="ko-KR" dirty="0"/>
              <a:t>/Research/</a:t>
            </a:r>
            <a:r>
              <a:rPr kumimoji="1" lang="en-US" altLang="ko-KR" dirty="0" err="1"/>
              <a:t>vmd</a:t>
            </a:r>
            <a:r>
              <a:rPr kumimoji="1" lang="en-US" altLang="ko-KR" dirty="0"/>
              <a:t>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35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6657" y="290621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83390"/>
              </p:ext>
            </p:extLst>
          </p:nvPr>
        </p:nvGraphicFramePr>
        <p:xfrm>
          <a:off x="498441" y="936952"/>
          <a:ext cx="6876011" cy="498409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수치 계산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Numpy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통계처리 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:GO term enrichment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27539" y="244216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42955" y="462774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374452" y="5523619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724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392790-1080-D740-BEF8-118647C7F500}"/>
              </a:ext>
            </a:extLst>
          </p:cNvPr>
          <p:cNvSpPr txBox="1"/>
          <p:nvPr/>
        </p:nvSpPr>
        <p:spPr>
          <a:xfrm>
            <a:off x="3765818" y="282050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Coot</a:t>
            </a:r>
            <a:endParaRPr kumimoji="1"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41658F80-09A8-6F42-90E3-74C87CA9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24" y="847313"/>
            <a:ext cx="4142895" cy="3539157"/>
          </a:xfrm>
          <a:prstGeom prst="rect">
            <a:avLst/>
          </a:prstGeom>
        </p:spPr>
      </p:pic>
      <p:pic>
        <p:nvPicPr>
          <p:cNvPr id="8" name="그림 7" descr="동물이(가) 표시된 사진&#10;&#10;자동 생성된 설명">
            <a:extLst>
              <a:ext uri="{FF2B5EF4-FFF2-40B4-BE49-F238E27FC236}">
                <a16:creationId xmlns:a16="http://schemas.microsoft.com/office/drawing/2014/main" id="{EAE0FC51-68C9-C446-8184-E635936E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92" y="829997"/>
            <a:ext cx="3690502" cy="3539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93AEF7-2BE8-C546-ABEA-E3825B52084A}"/>
              </a:ext>
            </a:extLst>
          </p:cNvPr>
          <p:cNvSpPr txBox="1"/>
          <p:nvPr/>
        </p:nvSpPr>
        <p:spPr>
          <a:xfrm>
            <a:off x="451323" y="5103160"/>
            <a:ext cx="836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실험 기반 </a:t>
            </a:r>
            <a:r>
              <a:rPr kumimoji="1" lang="en-US" altLang="ko-KR" dirty="0"/>
              <a:t>(X-ray, EM) </a:t>
            </a:r>
            <a:r>
              <a:rPr kumimoji="1" lang="ko-KR" altLang="en-US" dirty="0"/>
              <a:t>데이터를 기반하여 구조 모델을 구축하는데 표준적으로 사용</a:t>
            </a:r>
            <a:endParaRPr kumimoji="1" lang="en-US" altLang="ko-KR" dirty="0"/>
          </a:p>
          <a:p>
            <a:r>
              <a:rPr kumimoji="1" lang="ko-KR" altLang="en-US" dirty="0"/>
              <a:t>되는 소프트웨어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AFB-0EE9-F043-AB7D-E363492088EF}"/>
              </a:ext>
            </a:extLst>
          </p:cNvPr>
          <p:cNvSpPr txBox="1"/>
          <p:nvPr/>
        </p:nvSpPr>
        <p:spPr>
          <a:xfrm>
            <a:off x="451323" y="5929619"/>
            <a:ext cx="6670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실험데이터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전자 밀도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와 모델간의 상관관계를 </a:t>
            </a:r>
            <a:r>
              <a:rPr kumimoji="1" lang="ko-KR" altLang="en-US" b="1" dirty="0" err="1"/>
              <a:t>보는데는</a:t>
            </a:r>
            <a:r>
              <a:rPr kumimoji="1" lang="ko-KR" altLang="en-US" b="1" dirty="0"/>
              <a:t> 유용 </a:t>
            </a:r>
            <a:endParaRPr kumimoji="1" lang="en-US" altLang="ko-KR" b="1" dirty="0"/>
          </a:p>
          <a:p>
            <a:r>
              <a:rPr kumimoji="1" lang="ko-KR" altLang="en-US" b="1" dirty="0"/>
              <a:t>단백질 모델  수정에도 용이 </a:t>
            </a:r>
            <a:endParaRPr kumimoji="1" lang="en-US" altLang="ko-KR" dirty="0"/>
          </a:p>
          <a:p>
            <a:r>
              <a:rPr kumimoji="1" lang="ko-KR" altLang="en-US" dirty="0"/>
              <a:t>그러나 일반적인 용도의 단백질 시각화에는 그리 적합하지 않음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B3163A-BBD5-CA42-AF45-4D17351E5D84}"/>
              </a:ext>
            </a:extLst>
          </p:cNvPr>
          <p:cNvSpPr/>
          <p:nvPr/>
        </p:nvSpPr>
        <p:spPr>
          <a:xfrm>
            <a:off x="1013791" y="4553701"/>
            <a:ext cx="7176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://www2.mrc-lmb.cam.ac.uk/</a:t>
            </a:r>
            <a:r>
              <a:rPr lang="ko-KR" altLang="en-US" dirty="0" err="1"/>
              <a:t>personal</a:t>
            </a:r>
            <a:r>
              <a:rPr lang="ko-KR" altLang="en-US" dirty="0"/>
              <a:t>/</a:t>
            </a:r>
            <a:r>
              <a:rPr lang="ko-KR" altLang="en-US" dirty="0" err="1"/>
              <a:t>pemsley</a:t>
            </a:r>
            <a:r>
              <a:rPr lang="ko-KR" altLang="en-US" dirty="0"/>
              <a:t>/</a:t>
            </a:r>
            <a:r>
              <a:rPr lang="ko-KR" altLang="en-US" dirty="0" err="1"/>
              <a:t>coot</a:t>
            </a:r>
            <a:r>
              <a:rPr lang="ko-KR" alt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862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8FAC40-22C7-7A43-BEAB-76A251C6CFE9}"/>
              </a:ext>
            </a:extLst>
          </p:cNvPr>
          <p:cNvSpPr txBox="1"/>
          <p:nvPr/>
        </p:nvSpPr>
        <p:spPr>
          <a:xfrm>
            <a:off x="3779582" y="3307205"/>
            <a:ext cx="1786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Advantage of </a:t>
            </a:r>
            <a:r>
              <a:rPr kumimoji="1"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ChimeraX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57E33-3588-8540-9F99-3C40D839A7DA}"/>
              </a:ext>
            </a:extLst>
          </p:cNvPr>
          <p:cNvSpPr txBox="1"/>
          <p:nvPr/>
        </p:nvSpPr>
        <p:spPr>
          <a:xfrm>
            <a:off x="423519" y="5449537"/>
            <a:ext cx="245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단점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0CABC-140F-8547-B0DE-E237489FA38E}"/>
              </a:ext>
            </a:extLst>
          </p:cNvPr>
          <p:cNvSpPr txBox="1"/>
          <p:nvPr/>
        </p:nvSpPr>
        <p:spPr>
          <a:xfrm>
            <a:off x="423518" y="5694783"/>
            <a:ext cx="813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아직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Chimera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PyMol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등의 기존의 소프트웨어의 모든 기능이 구현된 것은 아니다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5E103-40CF-D140-A6E2-9D33109DF146}"/>
              </a:ext>
            </a:extLst>
          </p:cNvPr>
          <p:cNvSpPr txBox="1"/>
          <p:nvPr/>
        </p:nvSpPr>
        <p:spPr>
          <a:xfrm>
            <a:off x="465317" y="6165116"/>
            <a:ext cx="8415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 강의에서는 </a:t>
            </a:r>
            <a:r>
              <a:rPr kumimoji="1"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ChimeraX</a:t>
            </a:r>
            <a:r>
              <a:rPr kumimoji="1"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의 사용법을 중심으로 알아본다</a:t>
            </a:r>
            <a:r>
              <a:rPr kumimoji="1"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AE87E-8A90-CF4F-AA2F-220DCB406C3B}"/>
              </a:ext>
            </a:extLst>
          </p:cNvPr>
          <p:cNvSpPr txBox="1"/>
          <p:nvPr/>
        </p:nvSpPr>
        <p:spPr>
          <a:xfrm flipH="1">
            <a:off x="3641056" y="29816"/>
            <a:ext cx="203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ChimeraX</a:t>
            </a:r>
            <a:endParaRPr kumimoji="1"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B16BEB29-2B03-704A-9A0C-0E2B54EC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18" y="1368332"/>
            <a:ext cx="5714821" cy="387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CB5A9-1755-CF45-BF57-3439E30B694D}"/>
              </a:ext>
            </a:extLst>
          </p:cNvPr>
          <p:cNvSpPr txBox="1"/>
          <p:nvPr/>
        </p:nvSpPr>
        <p:spPr>
          <a:xfrm>
            <a:off x="284646" y="928803"/>
            <a:ext cx="813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Chimera</a:t>
            </a:r>
            <a:r>
              <a:rPr kumimoji="1" lang="ko-KR" altLang="en-US" b="1" dirty="0"/>
              <a:t> 개발진에 의한 차세대 단백질 시각화 소프트웨어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CFC3E-A458-F449-8E42-1D24794F3D7B}"/>
              </a:ext>
            </a:extLst>
          </p:cNvPr>
          <p:cNvSpPr txBox="1"/>
          <p:nvPr/>
        </p:nvSpPr>
        <p:spPr>
          <a:xfrm>
            <a:off x="3654308" y="2715963"/>
            <a:ext cx="522304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학계 이용에서는 사용료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최근에 개발되어서 많은 최신 컴퓨터 기술이 포함되어 있음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에서 나온 거대 단백질 표시 기능이 효율적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906D4-11DC-0B46-8851-48BE8BF57F8D}"/>
              </a:ext>
            </a:extLst>
          </p:cNvPr>
          <p:cNvSpPr txBox="1"/>
          <p:nvPr/>
        </p:nvSpPr>
        <p:spPr>
          <a:xfrm>
            <a:off x="2704637" y="424553"/>
            <a:ext cx="35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www.cgl.ucsf.edu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chimerax</a:t>
            </a:r>
            <a:r>
              <a:rPr kumimoji="1" lang="en-US" altLang="ko-KR" dirty="0"/>
              <a:t>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26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E5276-461F-7C42-80E9-56A8C049D9DA}"/>
              </a:ext>
            </a:extLst>
          </p:cNvPr>
          <p:cNvSpPr txBox="1"/>
          <p:nvPr/>
        </p:nvSpPr>
        <p:spPr>
          <a:xfrm>
            <a:off x="1409252" y="6121122"/>
            <a:ext cx="510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www.rbvi.ucsf.edu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chimerax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download.html</a:t>
            </a:r>
            <a:endParaRPr kumimoji="1" lang="ko-Kore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EDAD103-7656-EF43-AF68-35816163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40"/>
            <a:ext cx="9144000" cy="5297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FB521-5672-C342-AB0C-71A67C5FBF83}"/>
              </a:ext>
            </a:extLst>
          </p:cNvPr>
          <p:cNvSpPr txBox="1"/>
          <p:nvPr/>
        </p:nvSpPr>
        <p:spPr>
          <a:xfrm flipH="1">
            <a:off x="3641056" y="29816"/>
            <a:ext cx="203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다운로드 </a:t>
            </a:r>
          </a:p>
        </p:txBody>
      </p:sp>
    </p:spTree>
    <p:extLst>
      <p:ext uri="{BB962C8B-B14F-4D97-AF65-F5344CB8AC3E}">
        <p14:creationId xmlns:p14="http://schemas.microsoft.com/office/powerpoint/2010/main" val="727313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C177A5E-785E-FF42-A308-7148FA0E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50"/>
            <a:ext cx="9144000" cy="61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19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8E44DDA-ACCA-2349-9AE5-7905C7A726D3}"/>
              </a:ext>
            </a:extLst>
          </p:cNvPr>
          <p:cNvSpPr txBox="1">
            <a:spLocks noChangeArrowheads="1"/>
          </p:cNvSpPr>
          <p:nvPr/>
        </p:nvSpPr>
        <p:spPr>
          <a:xfrm>
            <a:off x="816788" y="16813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Menu and Command Interface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141F1CF-24C2-A64E-BB45-0E22FA02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06" y="774700"/>
            <a:ext cx="7747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CA8A5A-C3F4-A049-A14F-E3598657D149}"/>
              </a:ext>
            </a:extLst>
          </p:cNvPr>
          <p:cNvGrpSpPr/>
          <p:nvPr/>
        </p:nvGrpSpPr>
        <p:grpSpPr>
          <a:xfrm>
            <a:off x="246550" y="2043875"/>
            <a:ext cx="4351435" cy="3525062"/>
            <a:chOff x="246550" y="2043875"/>
            <a:chExt cx="4351435" cy="35250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B58E81-EE29-C64C-B3E4-462768E29D10}"/>
                </a:ext>
              </a:extLst>
            </p:cNvPr>
            <p:cNvSpPr txBox="1"/>
            <p:nvPr/>
          </p:nvSpPr>
          <p:spPr>
            <a:xfrm>
              <a:off x="664206" y="4091609"/>
              <a:ext cx="3884665" cy="147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/>
                <a:t>Although many features of Chimera can be accessible with menu and Ribbon, </a:t>
              </a:r>
            </a:p>
            <a:p>
              <a:r>
                <a:rPr kumimoji="1" lang="en-US" altLang="ko-KR" b="1" dirty="0"/>
                <a:t>Using command line is sometime necessary and more </a:t>
              </a:r>
              <a:r>
                <a:rPr kumimoji="1" lang="en-US" altLang="ko-KR" b="1" dirty="0" err="1"/>
                <a:t>convenients</a:t>
              </a:r>
              <a:r>
                <a:rPr kumimoji="1" lang="en-US" altLang="ko-KR" b="1" dirty="0"/>
                <a:t>.</a:t>
              </a:r>
              <a:endParaRPr kumimoji="1" lang="ko-KR" altLang="en-US" b="1" dirty="0"/>
            </a:p>
          </p:txBody>
        </p:sp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E6E0595-1815-9F49-8E19-6CEA67DD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550" y="2043875"/>
              <a:ext cx="4351435" cy="204773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C14679-739B-B546-8965-D74F80496F22}"/>
              </a:ext>
            </a:extLst>
          </p:cNvPr>
          <p:cNvGrpSpPr/>
          <p:nvPr/>
        </p:nvGrpSpPr>
        <p:grpSpPr>
          <a:xfrm>
            <a:off x="2967288" y="774700"/>
            <a:ext cx="6176712" cy="5568937"/>
            <a:chOff x="2526776" y="0"/>
            <a:chExt cx="6176712" cy="5568937"/>
          </a:xfrm>
        </p:grpSpPr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F4E974A-C4F9-A540-B3EE-543A3047F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6776" y="0"/>
              <a:ext cx="6176712" cy="475484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3B01A6-15EB-8A40-A874-89C92B2BF7EF}"/>
                </a:ext>
              </a:extLst>
            </p:cNvPr>
            <p:cNvSpPr txBox="1"/>
            <p:nvPr/>
          </p:nvSpPr>
          <p:spPr>
            <a:xfrm>
              <a:off x="4023632" y="4645607"/>
              <a:ext cx="388466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 err="1"/>
                <a:t>Cliking</a:t>
              </a:r>
              <a:r>
                <a:rPr kumimoji="1" lang="en-US" altLang="ko-KR" b="1" dirty="0"/>
                <a:t> commands in logs, </a:t>
              </a:r>
            </a:p>
            <a:p>
              <a:r>
                <a:rPr kumimoji="1" lang="en-US" altLang="ko-KR" b="1" dirty="0"/>
                <a:t>You can find detailed usage of commands of Chimera</a:t>
              </a:r>
              <a:endParaRPr kumimoji="1"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837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99581EF-CAB6-6742-9517-EE5F95FF1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7" y="1676400"/>
            <a:ext cx="7061200" cy="518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62412-CAD5-D14A-A14A-D85D8849869C}"/>
              </a:ext>
            </a:extLst>
          </p:cNvPr>
          <p:cNvSpPr txBox="1"/>
          <p:nvPr/>
        </p:nvSpPr>
        <p:spPr>
          <a:xfrm>
            <a:off x="564989" y="1307068"/>
            <a:ext cx="15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“open </a:t>
            </a:r>
            <a:r>
              <a:rPr kumimoji="1" lang="en-US" altLang="ko-KR" dirty="0" err="1">
                <a:solidFill>
                  <a:srgbClr val="FF0000"/>
                </a:solidFill>
              </a:rPr>
              <a:t>pdb_id</a:t>
            </a:r>
            <a:r>
              <a:rPr kumimoji="1" lang="en-US" altLang="ko-KR" dirty="0">
                <a:solidFill>
                  <a:srgbClr val="FF0000"/>
                </a:solidFill>
              </a:rPr>
              <a:t>”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237B1-BA99-2742-8C90-69559C1A372E}"/>
              </a:ext>
            </a:extLst>
          </p:cNvPr>
          <p:cNvSpPr txBox="1"/>
          <p:nvPr/>
        </p:nvSpPr>
        <p:spPr>
          <a:xfrm>
            <a:off x="2395460" y="5819055"/>
            <a:ext cx="24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Protein Structure Panels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5FB1A-E240-6040-AA1D-24DA58F08C73}"/>
              </a:ext>
            </a:extLst>
          </p:cNvPr>
          <p:cNvSpPr txBox="1"/>
          <p:nvPr/>
        </p:nvSpPr>
        <p:spPr>
          <a:xfrm>
            <a:off x="7010793" y="575005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log</a:t>
            </a:r>
            <a:endParaRPr kumimoji="1"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B182E-FAC8-DD4E-943C-92A42A301777}"/>
              </a:ext>
            </a:extLst>
          </p:cNvPr>
          <p:cNvSpPr txBox="1"/>
          <p:nvPr/>
        </p:nvSpPr>
        <p:spPr>
          <a:xfrm>
            <a:off x="5617013" y="2025498"/>
            <a:ext cx="80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Panels</a:t>
            </a:r>
            <a:endParaRPr kumimoji="1" lang="ko-KR" altLang="en-US" b="1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90CE22-43D1-7242-B18B-831E40DCBE57}"/>
              </a:ext>
            </a:extLst>
          </p:cNvPr>
          <p:cNvSpPr txBox="1">
            <a:spLocks noChangeArrowheads="1"/>
          </p:cNvSpPr>
          <p:nvPr/>
        </p:nvSpPr>
        <p:spPr>
          <a:xfrm>
            <a:off x="816788" y="16813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Open PDB file in </a:t>
            </a:r>
            <a:r>
              <a:rPr lang="en-US" altLang="en-US" sz="2954" b="1" dirty="0" err="1">
                <a:latin typeface="Arial" panose="020B0604020202020204" pitchFamily="34" charset="0"/>
                <a:cs typeface="Arial" panose="020B0604020202020204" pitchFamily="34" charset="0"/>
              </a:rPr>
              <a:t>rcsb</a:t>
            </a:r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954" b="1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E2F0-D2DE-364C-977B-4BFE3C81F888}"/>
              </a:ext>
            </a:extLst>
          </p:cNvPr>
          <p:cNvSpPr txBox="1"/>
          <p:nvPr/>
        </p:nvSpPr>
        <p:spPr>
          <a:xfrm>
            <a:off x="564989" y="854279"/>
            <a:ext cx="781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PDB</a:t>
            </a:r>
            <a:r>
              <a:rPr kumimoji="1" lang="ko-KR" altLang="en-US" dirty="0"/>
              <a:t>에서 데이터 파일을 얻는 가장 빠른 방법은 </a:t>
            </a:r>
            <a:r>
              <a:rPr kumimoji="1" lang="en-US" altLang="ko-KR" dirty="0"/>
              <a:t>open </a:t>
            </a:r>
            <a:r>
              <a:rPr kumimoji="1" lang="ko-KR" altLang="en-US" dirty="0"/>
              <a:t>명령어를 사용하는 것임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C6F91-C3A7-BF47-8DFC-23586DF8B828}"/>
              </a:ext>
            </a:extLst>
          </p:cNvPr>
          <p:cNvSpPr txBox="1"/>
          <p:nvPr/>
        </p:nvSpPr>
        <p:spPr>
          <a:xfrm>
            <a:off x="7628797" y="4267200"/>
            <a:ext cx="128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Protein</a:t>
            </a:r>
          </a:p>
          <a:p>
            <a:r>
              <a:rPr kumimoji="1" lang="en-US" altLang="ko-KR" dirty="0"/>
              <a:t> description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D5E81-8F0A-6142-9C77-72284F24C625}"/>
              </a:ext>
            </a:extLst>
          </p:cNvPr>
          <p:cNvSpPr txBox="1"/>
          <p:nvPr/>
        </p:nvSpPr>
        <p:spPr>
          <a:xfrm>
            <a:off x="2658030" y="6462650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Command panels</a:t>
            </a:r>
            <a:endParaRPr kumimoji="1"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2D218-0F6E-0C4E-8126-ACBD1D1CCF17}"/>
              </a:ext>
            </a:extLst>
          </p:cNvPr>
          <p:cNvSpPr txBox="1"/>
          <p:nvPr/>
        </p:nvSpPr>
        <p:spPr>
          <a:xfrm>
            <a:off x="2941983" y="13782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open 1hzh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895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580AE4D-FC20-1247-99D0-AADCADCAB4C1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220850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기본 마우스 조작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8BDB8-CD48-FF46-A80E-9E681A12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544" y="1602100"/>
            <a:ext cx="3240911" cy="4343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70118-6D8D-FC43-88D5-9354783C6F7A}"/>
              </a:ext>
            </a:extLst>
          </p:cNvPr>
          <p:cNvSpPr txBox="1"/>
          <p:nvPr/>
        </p:nvSpPr>
        <p:spPr>
          <a:xfrm>
            <a:off x="983848" y="2937451"/>
            <a:ext cx="2518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왼쪽 버튼 누르며 끌기 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카메라 회전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8D720-9A54-7C46-88AA-07CAC0F9F3FE}"/>
              </a:ext>
            </a:extLst>
          </p:cNvPr>
          <p:cNvSpPr txBox="1"/>
          <p:nvPr/>
        </p:nvSpPr>
        <p:spPr>
          <a:xfrm>
            <a:off x="2735803" y="114972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스크롤 휠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줌 인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줌 아웃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45CFC-DF99-C54C-9D80-6E40BD066D9D}"/>
              </a:ext>
            </a:extLst>
          </p:cNvPr>
          <p:cNvSpPr txBox="1"/>
          <p:nvPr/>
        </p:nvSpPr>
        <p:spPr>
          <a:xfrm>
            <a:off x="6192455" y="2850514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오른쪽 버튼 누르며 끌기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시점 변화 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25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9CB56F5-1AF3-8840-AC38-51D58E5C7D3F}"/>
              </a:ext>
            </a:extLst>
          </p:cNvPr>
          <p:cNvSpPr txBox="1">
            <a:spLocks noChangeArrowheads="1"/>
          </p:cNvSpPr>
          <p:nvPr/>
        </p:nvSpPr>
        <p:spPr>
          <a:xfrm>
            <a:off x="754545" y="249813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기본 조작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2C4D60-DB8B-0F4B-A08A-4CABB3EF8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05" b="9372"/>
          <a:stretch/>
        </p:blipFill>
        <p:spPr>
          <a:xfrm>
            <a:off x="71208" y="1713508"/>
            <a:ext cx="8883187" cy="4288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594019-BBB6-2246-BEB4-9F6958480761}"/>
              </a:ext>
            </a:extLst>
          </p:cNvPr>
          <p:cNvSpPr txBox="1"/>
          <p:nvPr/>
        </p:nvSpPr>
        <p:spPr>
          <a:xfrm>
            <a:off x="3492203" y="5059269"/>
            <a:ext cx="3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Different </a:t>
            </a:r>
            <a:r>
              <a:rPr kumimoji="1" lang="en-US" altLang="ko-KR" dirty="0" err="1"/>
              <a:t>pdb</a:t>
            </a:r>
            <a:r>
              <a:rPr kumimoji="1" lang="en-US" altLang="ko-KR" dirty="0"/>
              <a:t> file IDs were expressed as #1, #2, #3…</a:t>
            </a:r>
          </a:p>
          <a:p>
            <a:r>
              <a:rPr kumimoji="1" lang="en-US" altLang="ko-KR" dirty="0"/>
              <a:t>If multiple files were opened..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519FE-C7B4-884D-BF20-7D21DDE0DDB9}"/>
              </a:ext>
            </a:extLst>
          </p:cNvPr>
          <p:cNvSpPr txBox="1"/>
          <p:nvPr/>
        </p:nvSpPr>
        <p:spPr>
          <a:xfrm>
            <a:off x="4697894" y="3432555"/>
            <a:ext cx="187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Color View Select 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00326F0-4878-C84C-A674-80E01AA6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873"/>
            <a:ext cx="5342948" cy="352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BD8A6A-BF9C-BF46-9779-169150F4903B}"/>
              </a:ext>
            </a:extLst>
          </p:cNvPr>
          <p:cNvSpPr txBox="1"/>
          <p:nvPr/>
        </p:nvSpPr>
        <p:spPr>
          <a:xfrm>
            <a:off x="402568" y="1338234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chimeraX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에서는 하나의 단백질을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가지의 다른 방식으로 표시가능하다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EFA6A6B-AB51-B043-853D-4606ABBD1527}"/>
              </a:ext>
            </a:extLst>
          </p:cNvPr>
          <p:cNvSpPr txBox="1">
            <a:spLocks noChangeArrowheads="1"/>
          </p:cNvSpPr>
          <p:nvPr/>
        </p:nvSpPr>
        <p:spPr>
          <a:xfrm>
            <a:off x="664097" y="-145020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단백질을 그리는 </a:t>
            </a:r>
            <a:r>
              <a:rPr lang="en-US" altLang="ko-KR" sz="2954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가지 표시방법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EFD25-5A84-C248-9B8B-EBB1A06293F3}"/>
              </a:ext>
            </a:extLst>
          </p:cNvPr>
          <p:cNvSpPr txBox="1"/>
          <p:nvPr/>
        </p:nvSpPr>
        <p:spPr>
          <a:xfrm>
            <a:off x="2188314" y="1869110"/>
            <a:ext cx="399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Atom, Cartoon and Surface </a:t>
            </a:r>
            <a:endParaRPr kumimoji="1" lang="ko-KR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 descr="하늘, 비행, 지도, 연이(가) 표시된 사진&#10;&#10;자동 생성된 설명">
            <a:extLst>
              <a:ext uri="{FF2B5EF4-FFF2-40B4-BE49-F238E27FC236}">
                <a16:creationId xmlns:a16="http://schemas.microsoft.com/office/drawing/2014/main" id="{DD9CC62A-E7B3-0940-9490-E1D291964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9" y="3510951"/>
            <a:ext cx="2915715" cy="22917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4C3393-1655-D043-9CE1-191F53135518}"/>
              </a:ext>
            </a:extLst>
          </p:cNvPr>
          <p:cNvSpPr txBox="1"/>
          <p:nvPr/>
        </p:nvSpPr>
        <p:spPr>
          <a:xfrm>
            <a:off x="2047858" y="54008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Atom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 descr="케이블, 오프너, 커넥터이(가) 표시된 사진&#10;&#10;자동 생성된 설명">
            <a:extLst>
              <a:ext uri="{FF2B5EF4-FFF2-40B4-BE49-F238E27FC236}">
                <a16:creationId xmlns:a16="http://schemas.microsoft.com/office/drawing/2014/main" id="{1BA9C5B1-5EC6-D143-9318-ACC6187DE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874" y="3510951"/>
            <a:ext cx="2699771" cy="24207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0B7D0D-FABA-4C46-B008-1B0C03F44D55}"/>
              </a:ext>
            </a:extLst>
          </p:cNvPr>
          <p:cNvSpPr txBox="1"/>
          <p:nvPr/>
        </p:nvSpPr>
        <p:spPr>
          <a:xfrm>
            <a:off x="4853589" y="5400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Cartoon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 descr="잎, 고사리이(가) 표시된 사진&#10;&#10;자동 생성된 설명">
            <a:extLst>
              <a:ext uri="{FF2B5EF4-FFF2-40B4-BE49-F238E27FC236}">
                <a16:creationId xmlns:a16="http://schemas.microsoft.com/office/drawing/2014/main" id="{55EAEAAB-CD37-A84F-A454-57ECA0AB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62" y="3429000"/>
            <a:ext cx="3124692" cy="24556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D9A177-99D1-084F-AFE5-9AF432E19530}"/>
              </a:ext>
            </a:extLst>
          </p:cNvPr>
          <p:cNvSpPr txBox="1"/>
          <p:nvPr/>
        </p:nvSpPr>
        <p:spPr>
          <a:xfrm>
            <a:off x="7730427" y="540081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Surfaces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688FA-F55C-F24C-91B1-E2031E11D9F6}"/>
              </a:ext>
            </a:extLst>
          </p:cNvPr>
          <p:cNvSpPr txBox="1"/>
          <p:nvPr/>
        </p:nvSpPr>
        <p:spPr>
          <a:xfrm>
            <a:off x="3857702" y="271429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Single PDB 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8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39BDCB-4632-1E47-8849-FC924B33712A}"/>
              </a:ext>
            </a:extLst>
          </p:cNvPr>
          <p:cNvSpPr txBox="1"/>
          <p:nvPr/>
        </p:nvSpPr>
        <p:spPr>
          <a:xfrm>
            <a:off x="4287263" y="4419374"/>
            <a:ext cx="415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Different chains in PDB were expressed as </a:t>
            </a:r>
          </a:p>
          <a:p>
            <a:r>
              <a:rPr kumimoji="1" lang="en-US" altLang="ko-KR" dirty="0"/>
              <a:t>H, K, L, M…or A, B, C, D…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8740A-6A14-AA42-AD79-2E3660B29B48}"/>
              </a:ext>
            </a:extLst>
          </p:cNvPr>
          <p:cNvSpPr txBox="1"/>
          <p:nvPr/>
        </p:nvSpPr>
        <p:spPr>
          <a:xfrm>
            <a:off x="1403223" y="639101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C1995-8BF6-5843-AEEC-BB374FCFEE21}"/>
              </a:ext>
            </a:extLst>
          </p:cNvPr>
          <p:cNvSpPr txBox="1"/>
          <p:nvPr/>
        </p:nvSpPr>
        <p:spPr>
          <a:xfrm>
            <a:off x="1765705" y="6391013"/>
            <a:ext cx="108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Off colors</a:t>
            </a:r>
            <a:endParaRPr kumimoji="1"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2BDA94A-1035-3C4C-BE21-E7CDEF0C4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"/>
          <a:stretch/>
        </p:blipFill>
        <p:spPr>
          <a:xfrm>
            <a:off x="376750" y="3786808"/>
            <a:ext cx="3697356" cy="26042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C8C071-868F-4D4C-B49A-CF8D62A5B60A}"/>
              </a:ext>
            </a:extLst>
          </p:cNvPr>
          <p:cNvSpPr txBox="1"/>
          <p:nvPr/>
        </p:nvSpPr>
        <p:spPr>
          <a:xfrm>
            <a:off x="4287263" y="5350492"/>
            <a:ext cx="2717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r>
              <a:rPr kumimoji="1" lang="en-US" altLang="ko-KR" dirty="0"/>
              <a:t>#1/A (Chain A in Model #1)</a:t>
            </a:r>
          </a:p>
          <a:p>
            <a:r>
              <a:rPr kumimoji="1" lang="en-US" altLang="ko-KR" dirty="0"/>
              <a:t>#2/B (Chain B in Model #2)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F26115C-DA69-0642-999D-8F1333DCBC55}"/>
              </a:ext>
            </a:extLst>
          </p:cNvPr>
          <p:cNvSpPr txBox="1">
            <a:spLocks noChangeArrowheads="1"/>
          </p:cNvSpPr>
          <p:nvPr/>
        </p:nvSpPr>
        <p:spPr>
          <a:xfrm>
            <a:off x="664097" y="-145020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표시 방식의 변경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03BE2267-C1A1-0F4E-8504-DD378DE8D8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419"/>
          <a:stretch/>
        </p:blipFill>
        <p:spPr>
          <a:xfrm>
            <a:off x="285880" y="1206605"/>
            <a:ext cx="6884530" cy="1587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AD48B2-3B65-F54C-9744-41A799311760}"/>
              </a:ext>
            </a:extLst>
          </p:cNvPr>
          <p:cNvSpPr txBox="1"/>
          <p:nvPr/>
        </p:nvSpPr>
        <p:spPr>
          <a:xfrm>
            <a:off x="252246" y="83727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모든 분자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F9DE21-F617-8046-B25C-F650042045D9}"/>
              </a:ext>
            </a:extLst>
          </p:cNvPr>
          <p:cNvSpPr txBox="1"/>
          <p:nvPr/>
        </p:nvSpPr>
        <p:spPr>
          <a:xfrm>
            <a:off x="285880" y="3421975"/>
            <a:ext cx="404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메뉴의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Tools/General/Basic Actions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7FDB45-69FB-114D-B985-DB6F0FD74892}"/>
              </a:ext>
            </a:extLst>
          </p:cNvPr>
          <p:cNvSpPr txBox="1"/>
          <p:nvPr/>
        </p:nvSpPr>
        <p:spPr>
          <a:xfrm>
            <a:off x="4230384" y="3611973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단백질을 구성하는 각각의 단백질 사슬에</a:t>
            </a:r>
            <a:endParaRPr kumimoji="1" lang="en-US" altLang="ko-KR" dirty="0"/>
          </a:p>
          <a:p>
            <a:r>
              <a:rPr kumimoji="1" lang="ko-KR" altLang="en-US" dirty="0"/>
              <a:t>다른 색을 지정할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64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11E0822-306B-8242-9184-715706838CAA}"/>
              </a:ext>
            </a:extLst>
          </p:cNvPr>
          <p:cNvSpPr txBox="1">
            <a:spLocks noChangeArrowheads="1"/>
          </p:cNvSpPr>
          <p:nvPr/>
        </p:nvSpPr>
        <p:spPr>
          <a:xfrm>
            <a:off x="839938" y="250372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RCSB PDB 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에서 구조 검색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8C401-3DC6-5E4A-B565-B49704FCFAD1}"/>
              </a:ext>
            </a:extLst>
          </p:cNvPr>
          <p:cNvSpPr txBox="1"/>
          <p:nvPr/>
        </p:nvSpPr>
        <p:spPr>
          <a:xfrm>
            <a:off x="370113" y="938933"/>
            <a:ext cx="818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현재 등록되어 있는 생체 고분자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단백질</a:t>
            </a:r>
            <a:r>
              <a:rPr kumimoji="1" lang="en-US" altLang="ko-KR" dirty="0"/>
              <a:t>,</a:t>
            </a:r>
            <a:r>
              <a:rPr kumimoji="1" lang="ja-JP" altLang="en-US"/>
              <a:t> </a:t>
            </a:r>
            <a:r>
              <a:rPr kumimoji="1" lang="en-US" altLang="ja-JP" dirty="0"/>
              <a:t>RNA, DNA) </a:t>
            </a:r>
            <a:r>
              <a:rPr kumimoji="1" lang="ko-KR" altLang="en-US" dirty="0"/>
              <a:t>의 구조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165,</a:t>
            </a:r>
            <a:r>
              <a:rPr kumimoji="1" lang="ko-KR" altLang="en-US" dirty="0"/>
              <a:t> </a:t>
            </a:r>
            <a:r>
              <a:rPr kumimoji="1" lang="en-US" altLang="ko-KR" dirty="0"/>
              <a:t>117</a:t>
            </a:r>
            <a:r>
              <a:rPr kumimoji="1" lang="ko-KR" altLang="en-US" dirty="0"/>
              <a:t>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84E63-34D9-1E46-8703-E1D22169DB2C}"/>
              </a:ext>
            </a:extLst>
          </p:cNvPr>
          <p:cNvSpPr txBox="1"/>
          <p:nvPr/>
        </p:nvSpPr>
        <p:spPr>
          <a:xfrm>
            <a:off x="4133418" y="24710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검색어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3E23B-892F-5448-82DC-C9F9C16F97B4}"/>
              </a:ext>
            </a:extLst>
          </p:cNvPr>
          <p:cNvSpPr txBox="1"/>
          <p:nvPr/>
        </p:nvSpPr>
        <p:spPr>
          <a:xfrm>
            <a:off x="3516678" y="6504958"/>
            <a:ext cx="211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www.rcsb.org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8CAAEBB-53B3-5F46-AC99-AFC915C1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264"/>
            <a:ext cx="9144000" cy="48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54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개체이(가) 표시된 사진&#10;&#10;자동 생성된 설명">
            <a:extLst>
              <a:ext uri="{FF2B5EF4-FFF2-40B4-BE49-F238E27FC236}">
                <a16:creationId xmlns:a16="http://schemas.microsoft.com/office/drawing/2014/main" id="{864F70DC-D8F7-6341-BC72-A65DEDECD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04"/>
          <a:stretch/>
        </p:blipFill>
        <p:spPr>
          <a:xfrm>
            <a:off x="-22553" y="1336791"/>
            <a:ext cx="3120891" cy="3341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48D7D-6074-D347-9B8D-36C9DCD73FC3}"/>
              </a:ext>
            </a:extLst>
          </p:cNvPr>
          <p:cNvSpPr txBox="1"/>
          <p:nvPr/>
        </p:nvSpPr>
        <p:spPr>
          <a:xfrm>
            <a:off x="542789" y="4727170"/>
            <a:ext cx="169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Atom + Cartoon</a:t>
            </a:r>
            <a:endParaRPr kumimoji="1"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65932-298D-F94E-8296-F2DB903CF6CF}"/>
              </a:ext>
            </a:extLst>
          </p:cNvPr>
          <p:cNvSpPr txBox="1"/>
          <p:nvPr/>
        </p:nvSpPr>
        <p:spPr>
          <a:xfrm>
            <a:off x="7055747" y="4727170"/>
            <a:ext cx="1881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Surface + Cartoon</a:t>
            </a:r>
          </a:p>
          <a:p>
            <a:r>
              <a:rPr kumimoji="1" lang="en-US" altLang="ko-KR" dirty="0"/>
              <a:t>(transparency 80)</a:t>
            </a:r>
            <a:endParaRPr kumimoji="1" lang="ko-KR" altLang="en-US" dirty="0"/>
          </a:p>
        </p:txBody>
      </p:sp>
      <p:pic>
        <p:nvPicPr>
          <p:cNvPr id="11" name="그림 10" descr="목도리이(가) 표시된 사진&#10;&#10;자동 생성된 설명">
            <a:extLst>
              <a:ext uri="{FF2B5EF4-FFF2-40B4-BE49-F238E27FC236}">
                <a16:creationId xmlns:a16="http://schemas.microsoft.com/office/drawing/2014/main" id="{8135FE50-DD36-A345-9FC6-D4B17E322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338" y="1271704"/>
            <a:ext cx="3455808" cy="2928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21161C-9743-3B4D-A2B7-2CC3B8602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47"/>
          <a:stretch/>
        </p:blipFill>
        <p:spPr>
          <a:xfrm>
            <a:off x="6170618" y="1293410"/>
            <a:ext cx="2766221" cy="27982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16E15-1F84-8D44-AF48-137DCA91D9B7}"/>
              </a:ext>
            </a:extLst>
          </p:cNvPr>
          <p:cNvSpPr txBox="1"/>
          <p:nvPr/>
        </p:nvSpPr>
        <p:spPr>
          <a:xfrm>
            <a:off x="3631454" y="4740756"/>
            <a:ext cx="1836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Atom + Surface </a:t>
            </a:r>
          </a:p>
          <a:p>
            <a:r>
              <a:rPr kumimoji="1" lang="en-US" altLang="ko-KR" dirty="0"/>
              <a:t>(transparency 80)</a:t>
            </a:r>
            <a:endParaRPr kumimoji="1" lang="ko-KR" alt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7110051-53B8-7C4B-BA6A-FBF69E8E47E9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954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가지 표시 방식은 서로 융합 가능하다</a:t>
            </a:r>
            <a:r>
              <a:rPr lang="en-US" altLang="ko-KR" sz="2954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408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BAA1E8-68BA-E447-B0D8-0C0E9410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391" y="1532374"/>
            <a:ext cx="2322193" cy="19138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DA5599-3FAA-8A49-AA2C-F866C0E5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566" y="1522889"/>
            <a:ext cx="2027860" cy="1913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C860AA-19E3-E941-9CC2-09A7EB732BAF}"/>
              </a:ext>
            </a:extLst>
          </p:cNvPr>
          <p:cNvSpPr txBox="1"/>
          <p:nvPr/>
        </p:nvSpPr>
        <p:spPr>
          <a:xfrm>
            <a:off x="2821646" y="346359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Ribbon/Slabs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AAF2E-C754-624A-9000-FDE0A0FC8FC9}"/>
              </a:ext>
            </a:extLst>
          </p:cNvPr>
          <p:cNvSpPr txBox="1"/>
          <p:nvPr/>
        </p:nvSpPr>
        <p:spPr>
          <a:xfrm>
            <a:off x="4849485" y="348674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Licorice/Ovals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 descr="꽃, 테이블, 실내이(가) 표시된 사진&#10;&#10;자동 생성된 설명">
            <a:extLst>
              <a:ext uri="{FF2B5EF4-FFF2-40B4-BE49-F238E27FC236}">
                <a16:creationId xmlns:a16="http://schemas.microsoft.com/office/drawing/2014/main" id="{A0450641-1D5A-A44B-B014-3F4BC8461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084" y="1532374"/>
            <a:ext cx="2103979" cy="1913833"/>
          </a:xfrm>
          <a:prstGeom prst="rect">
            <a:avLst/>
          </a:prstGeom>
        </p:spPr>
      </p:pic>
      <p:pic>
        <p:nvPicPr>
          <p:cNvPr id="24" name="그림 23" descr="실내, 분홍색이(가) 표시된 사진&#10;&#10;자동 생성된 설명">
            <a:extLst>
              <a:ext uri="{FF2B5EF4-FFF2-40B4-BE49-F238E27FC236}">
                <a16:creationId xmlns:a16="http://schemas.microsoft.com/office/drawing/2014/main" id="{C2D06BF2-2E07-0740-B7A7-BB2F763E4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442" y="4154761"/>
            <a:ext cx="2266072" cy="19138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BF59D3-EBE2-6E49-BBC1-4BD4656DD1FD}"/>
              </a:ext>
            </a:extLst>
          </p:cNvPr>
          <p:cNvSpPr txBox="1"/>
          <p:nvPr/>
        </p:nvSpPr>
        <p:spPr>
          <a:xfrm>
            <a:off x="2716259" y="615517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Ghostly white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 descr="실내, 곰이(가) 표시된 사진&#10;&#10;자동 생성된 설명">
            <a:extLst>
              <a:ext uri="{FF2B5EF4-FFF2-40B4-BE49-F238E27FC236}">
                <a16:creationId xmlns:a16="http://schemas.microsoft.com/office/drawing/2014/main" id="{F23B98A8-63DD-BA4E-A8E1-4DD7E4CEE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566" y="4158370"/>
            <a:ext cx="2137241" cy="18549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B1D13C7-57A3-7044-90AA-389F8BC48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859" y="4239944"/>
            <a:ext cx="2146227" cy="16937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9CCF5B-4406-1545-93CB-B1F6084508A0}"/>
              </a:ext>
            </a:extLst>
          </p:cNvPr>
          <p:cNvSpPr txBox="1"/>
          <p:nvPr/>
        </p:nvSpPr>
        <p:spPr>
          <a:xfrm>
            <a:off x="7289794" y="613356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Publication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9C6E85-AA3A-DB49-9353-31D9FA3246AC}"/>
              </a:ext>
            </a:extLst>
          </p:cNvPr>
          <p:cNvSpPr txBox="1"/>
          <p:nvPr/>
        </p:nvSpPr>
        <p:spPr>
          <a:xfrm>
            <a:off x="6943545" y="346056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Space-Filling </a:t>
            </a:r>
          </a:p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(Chain Colors)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B382EC-3681-4148-8954-52F90B090799}"/>
              </a:ext>
            </a:extLst>
          </p:cNvPr>
          <p:cNvSpPr txBox="1"/>
          <p:nvPr/>
        </p:nvSpPr>
        <p:spPr>
          <a:xfrm>
            <a:off x="4657124" y="613356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Chain-ID Coloring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6C8995B-89AC-3846-A978-BF14E730C8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159" y="1532374"/>
            <a:ext cx="2013263" cy="3011363"/>
          </a:xfrm>
          <a:prstGeom prst="rect">
            <a:avLst/>
          </a:prstGeom>
        </p:spPr>
      </p:pic>
      <p:sp>
        <p:nvSpPr>
          <p:cNvPr id="34" name="Rectangle 2">
            <a:extLst>
              <a:ext uri="{FF2B5EF4-FFF2-40B4-BE49-F238E27FC236}">
                <a16:creationId xmlns:a16="http://schemas.microsoft.com/office/drawing/2014/main" id="{EEFE85B6-5641-FE4C-9451-9CB5799FBE9F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여러가지 </a:t>
            </a:r>
            <a:r>
              <a:rPr lang="ko-KR" altLang="en-US" sz="2954" b="1" dirty="0" err="1">
                <a:latin typeface="Arial" panose="020B0604020202020204" pitchFamily="34" charset="0"/>
                <a:cs typeface="Arial" panose="020B0604020202020204" pitchFamily="34" charset="0"/>
              </a:rPr>
              <a:t>프리셋이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 존재한다</a:t>
            </a:r>
            <a:r>
              <a:rPr lang="en-US" altLang="ko-KR" sz="2954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53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2962A7-41F8-B14E-B962-FCEB741559BD}"/>
              </a:ext>
            </a:extLst>
          </p:cNvPr>
          <p:cNvSpPr txBox="1"/>
          <p:nvPr/>
        </p:nvSpPr>
        <p:spPr>
          <a:xfrm>
            <a:off x="351102" y="519814"/>
            <a:ext cx="67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”Basic Action”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메뉴 항목을 이용하면 원하는 색을 칠할 수 있지만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AB4F301-4423-734F-852C-D6CDDBB6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"/>
          <a:stretch/>
        </p:blipFill>
        <p:spPr>
          <a:xfrm>
            <a:off x="226243" y="1023981"/>
            <a:ext cx="4618589" cy="260943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08D9A3E-165F-1349-9D02-96548102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832" y="1010441"/>
            <a:ext cx="1333999" cy="2609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A305A4-5C41-904B-8CA6-F7D4323DE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949" y="1006378"/>
            <a:ext cx="2468015" cy="24873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EFC95A-4DC5-A443-9D85-F8F5D909D84D}"/>
              </a:ext>
            </a:extLst>
          </p:cNvPr>
          <p:cNvSpPr txBox="1"/>
          <p:nvPr/>
        </p:nvSpPr>
        <p:spPr>
          <a:xfrm>
            <a:off x="226243" y="3939255"/>
            <a:ext cx="926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'rainbow chain’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이라는 명령어를 이용하면 한번에 각각 다른 사슬을 다른 색으로 </a:t>
            </a:r>
            <a:r>
              <a:rPr kumimoji="1"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표시가능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DAE44C5-E583-AF4D-93DB-BE16BB339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02" y="4525536"/>
            <a:ext cx="2540000" cy="457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17189C1-1B7E-7E46-BE38-7BD20968F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5" y="4425371"/>
            <a:ext cx="2152369" cy="2320786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1A1DA07-0169-C34F-A2AF-45A777E7BFD1}"/>
              </a:ext>
            </a:extLst>
          </p:cNvPr>
          <p:cNvSpPr txBox="1">
            <a:spLocks noChangeArrowheads="1"/>
          </p:cNvSpPr>
          <p:nvPr/>
        </p:nvSpPr>
        <p:spPr>
          <a:xfrm>
            <a:off x="819707" y="-127867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색칠하기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730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578602-F4B0-CA45-B3C3-A55C2D16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42" y="0"/>
            <a:ext cx="67261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A9AFE-FD79-2847-B5F4-DCDEE9B38157}"/>
              </a:ext>
            </a:extLst>
          </p:cNvPr>
          <p:cNvSpPr txBox="1"/>
          <p:nvPr/>
        </p:nvSpPr>
        <p:spPr>
          <a:xfrm>
            <a:off x="4959276" y="591670"/>
            <a:ext cx="3385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rainbow res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단백질의 </a:t>
            </a:r>
            <a:r>
              <a:rPr kumimoji="1" lang="en-US" altLang="ko-KR" dirty="0"/>
              <a:t>N </a:t>
            </a:r>
            <a:r>
              <a:rPr kumimoji="1" lang="ko-KR" altLang="en-US" dirty="0"/>
              <a:t>말단부터 </a:t>
            </a:r>
            <a:r>
              <a:rPr kumimoji="1" lang="en-US" altLang="ko-KR" dirty="0"/>
              <a:t>C</a:t>
            </a:r>
            <a:r>
              <a:rPr kumimoji="1" lang="ko-KR" altLang="en-US" dirty="0"/>
              <a:t>말단까지</a:t>
            </a:r>
            <a:endParaRPr kumimoji="1" lang="en-US" altLang="ko-KR" dirty="0"/>
          </a:p>
          <a:p>
            <a:r>
              <a:rPr kumimoji="1" lang="ko-KR" altLang="en-US" dirty="0"/>
              <a:t>무지개색으로 색을 칠한다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8387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537169-8106-6B44-8577-7E86714F063F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Palette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03279-A7F6-5841-8E59-E5222EB21260}"/>
              </a:ext>
            </a:extLst>
          </p:cNvPr>
          <p:cNvSpPr txBox="1"/>
          <p:nvPr/>
        </p:nvSpPr>
        <p:spPr>
          <a:xfrm>
            <a:off x="484910" y="1620316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rainbow chain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palette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PiYG-5 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2BB9C-0A08-C14B-9C84-5504CF92ABE2}"/>
              </a:ext>
            </a:extLst>
          </p:cNvPr>
          <p:cNvSpPr txBox="1"/>
          <p:nvPr/>
        </p:nvSpPr>
        <p:spPr>
          <a:xfrm>
            <a:off x="4555338" y="1620316"/>
            <a:ext cx="441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palette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different set of predefined colors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6E0AD1-7E40-D042-96AE-A1BF4557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23" y="2134909"/>
            <a:ext cx="2529704" cy="3890568"/>
          </a:xfrm>
          <a:prstGeom prst="rect">
            <a:avLst/>
          </a:prstGeom>
        </p:spPr>
      </p:pic>
      <p:pic>
        <p:nvPicPr>
          <p:cNvPr id="5" name="그림 4" descr="꽃, 식물이(가) 표시된 사진&#10;&#10;자동 생성된 설명">
            <a:extLst>
              <a:ext uri="{FF2B5EF4-FFF2-40B4-BE49-F238E27FC236}">
                <a16:creationId xmlns:a16="http://schemas.microsoft.com/office/drawing/2014/main" id="{A29D5C1C-500B-3A46-8E4F-20D0D07F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10" y="2145086"/>
            <a:ext cx="4559391" cy="38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76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33EBFB-4048-4447-BD1A-D95D3344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866"/>
            <a:ext cx="5384800" cy="40640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729F2D7-60B3-A84B-9C13-BC94C806A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" t="2870" r="3270" b="2062"/>
          <a:stretch/>
        </p:blipFill>
        <p:spPr>
          <a:xfrm>
            <a:off x="0" y="1073426"/>
            <a:ext cx="8613914" cy="52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25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8CC3FB7-A2CC-744B-8DEA-BAD62F037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" r="928" b="3846"/>
          <a:stretch/>
        </p:blipFill>
        <p:spPr>
          <a:xfrm>
            <a:off x="119270" y="649115"/>
            <a:ext cx="8636858" cy="53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35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5DFC80A-3A9F-F44A-A61D-047A625D46DC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225976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Coloring by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B2BF4-9E72-5642-BEE4-7AF55054EA1A}"/>
              </a:ext>
            </a:extLst>
          </p:cNvPr>
          <p:cNvSpPr txBox="1"/>
          <p:nvPr/>
        </p:nvSpPr>
        <p:spPr>
          <a:xfrm>
            <a:off x="357809" y="1378226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﻿color /A,B blue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﻿color /C,D red 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0290A-54B3-3648-BFA0-8EF3E6439648}"/>
              </a:ext>
            </a:extLst>
          </p:cNvPr>
          <p:cNvSpPr txBox="1"/>
          <p:nvPr/>
        </p:nvSpPr>
        <p:spPr>
          <a:xfrm>
            <a:off x="2204146" y="633984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 &lt;molecule selection&gt; color name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B044CC1-0434-FB4F-8BF3-72B86EBF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47" y="4510443"/>
            <a:ext cx="4394200" cy="1473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347E2E-1DAE-D848-AD35-24CC3C04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168" y="1097810"/>
            <a:ext cx="2965674" cy="31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1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A6DF64-7BEB-7F4C-9DDA-D0B96332A4BB}"/>
              </a:ext>
            </a:extLst>
          </p:cNvPr>
          <p:cNvSpPr txBox="1"/>
          <p:nvPr/>
        </p:nvSpPr>
        <p:spPr>
          <a:xfrm>
            <a:off x="4081962" y="420553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color list</a:t>
            </a:r>
            <a:endParaRPr kumimoji="1"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AF9289E-7BC0-E945-8119-2891CE2F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374"/>
            <a:ext cx="9144000" cy="46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17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534052-7884-324D-8999-84FA834B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928667"/>
            <a:ext cx="4432300" cy="4406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CBEBEA-CC9B-DD44-8BF4-8B0DEEEE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74" y="928667"/>
            <a:ext cx="3564404" cy="440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B98DA-86F8-BE4B-B846-84BAFA33B5F4}"/>
              </a:ext>
            </a:extLst>
          </p:cNvPr>
          <p:cNvSpPr txBox="1"/>
          <p:nvPr/>
        </p:nvSpPr>
        <p:spPr>
          <a:xfrm>
            <a:off x="394672" y="928667"/>
            <a:ext cx="276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Ctrl-Drag Region Selections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B3431-5C23-E747-8EEE-63F43BEA86C9}"/>
              </a:ext>
            </a:extLst>
          </p:cNvPr>
          <p:cNvSpPr txBox="1"/>
          <p:nvPr/>
        </p:nvSpPr>
        <p:spPr>
          <a:xfrm>
            <a:off x="1614327" y="5744667"/>
            <a:ext cx="610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For the cancellation of selection, ctrl-left click in empty spaces</a:t>
            </a:r>
            <a:endParaRPr kumimoji="1"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B06DC-AB85-8546-A145-6A6DBA369F65}"/>
              </a:ext>
            </a:extLst>
          </p:cNvPr>
          <p:cNvSpPr txBox="1"/>
          <p:nvPr/>
        </p:nvSpPr>
        <p:spPr>
          <a:xfrm>
            <a:off x="2355850" y="170119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선택후</a:t>
            </a:r>
            <a:r>
              <a:rPr kumimoji="1" lang="ko-KR" altLang="en-US" dirty="0"/>
              <a:t> 원하는 부분만 색을 </a:t>
            </a:r>
            <a:r>
              <a:rPr kumimoji="1" lang="ko-KR" altLang="en-US" dirty="0" err="1"/>
              <a:t>실하기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8D46E-CF81-CB42-A8DE-3226B3796F9E}"/>
              </a:ext>
            </a:extLst>
          </p:cNvPr>
          <p:cNvSpPr txBox="1"/>
          <p:nvPr/>
        </p:nvSpPr>
        <p:spPr>
          <a:xfrm>
            <a:off x="3752092" y="5384235"/>
            <a:ext cx="193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color </a:t>
            </a:r>
            <a:r>
              <a:rPr kumimoji="1" lang="en" altLang="ko-Kore-KR" dirty="0" err="1"/>
              <a:t>sel</a:t>
            </a:r>
            <a:r>
              <a:rPr kumimoji="1" lang="en" altLang="ko-Kore-KR" dirty="0"/>
              <a:t> steel blue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29552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DB6FDBC-5E90-2147-80E1-F8893B34DD0F}"/>
              </a:ext>
            </a:extLst>
          </p:cNvPr>
          <p:cNvSpPr txBox="1">
            <a:spLocks noChangeArrowheads="1"/>
          </p:cNvSpPr>
          <p:nvPr/>
        </p:nvSpPr>
        <p:spPr>
          <a:xfrm>
            <a:off x="839938" y="250372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/>
              <a:t>단백질을 검색 </a:t>
            </a:r>
            <a:endParaRPr lang="en-US" altLang="en-US" sz="2954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BE5299-35F2-514D-A19B-34F047FBB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68"/>
          <a:stretch/>
        </p:blipFill>
        <p:spPr>
          <a:xfrm>
            <a:off x="0" y="1147266"/>
            <a:ext cx="9144000" cy="21619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76F858-ADF9-E343-B8FB-3768576647DE}"/>
              </a:ext>
            </a:extLst>
          </p:cNvPr>
          <p:cNvSpPr/>
          <p:nvPr/>
        </p:nvSpPr>
        <p:spPr>
          <a:xfrm>
            <a:off x="3995057" y="1436914"/>
            <a:ext cx="1306286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659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997B0B-E514-3F4C-BC70-9789BFAD7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4"/>
          <a:stretch/>
        </p:blipFill>
        <p:spPr>
          <a:xfrm>
            <a:off x="0" y="1187146"/>
            <a:ext cx="9144000" cy="4266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23F65-2948-844A-863E-F4AE311CE067}"/>
              </a:ext>
            </a:extLst>
          </p:cNvPr>
          <p:cNvSpPr txBox="1"/>
          <p:nvPr/>
        </p:nvSpPr>
        <p:spPr>
          <a:xfrm>
            <a:off x="2678654" y="623944"/>
            <a:ext cx="3617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Menu – Tools-General-Color Actions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25881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FD17D4C-AB71-094F-8381-02594C6E6043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Selection based on the Sequences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5C924-938E-FF42-9041-E00ECA9836FD}"/>
              </a:ext>
            </a:extLst>
          </p:cNvPr>
          <p:cNvSpPr txBox="1"/>
          <p:nvPr/>
        </p:nvSpPr>
        <p:spPr>
          <a:xfrm>
            <a:off x="176596" y="940060"/>
            <a:ext cx="31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Log panel, click “Description"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93351-EB99-5F4F-8DDF-3DB5EF85A97F}"/>
              </a:ext>
            </a:extLst>
          </p:cNvPr>
          <p:cNvSpPr txBox="1"/>
          <p:nvPr/>
        </p:nvSpPr>
        <p:spPr>
          <a:xfrm>
            <a:off x="295708" y="2076393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마우스로 원하는 부분을 선택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01FD2AF-A8A6-F645-B7E0-603042CB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8" y="2445725"/>
            <a:ext cx="6310243" cy="424386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4A6B90D-C728-5647-ADE5-7077E36A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010" y="1124726"/>
            <a:ext cx="2833462" cy="1106498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EF6224F-A37C-994C-A1E2-06853A20F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93" t="17984"/>
          <a:stretch/>
        </p:blipFill>
        <p:spPr>
          <a:xfrm>
            <a:off x="7222433" y="1060340"/>
            <a:ext cx="1540567" cy="895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86FD89-29DA-284A-84CC-35F39377CD6E}"/>
              </a:ext>
            </a:extLst>
          </p:cNvPr>
          <p:cNvSpPr txBox="1"/>
          <p:nvPr/>
        </p:nvSpPr>
        <p:spPr>
          <a:xfrm>
            <a:off x="295708" y="1415038"/>
            <a:ext cx="375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Toolbar - Molecule Display - Sequence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61247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A00F3F6-CBAD-8344-810D-1D53382230B6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‘Select’ Menu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DC5A4E9-4539-FC46-8EC6-46271CFF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672"/>
            <a:ext cx="6457950" cy="199629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68EE670-F257-7D48-820C-CA723293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41964"/>
            <a:ext cx="2227056" cy="3384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8F7A7-2A34-914A-848C-DEB72EF064CA}"/>
              </a:ext>
            </a:extLst>
          </p:cNvPr>
          <p:cNvSpPr txBox="1"/>
          <p:nvPr/>
        </p:nvSpPr>
        <p:spPr>
          <a:xfrm>
            <a:off x="6578930" y="1245672"/>
            <a:ext cx="105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By chains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80BA9-1BEC-7847-89B3-6D4E12F3F117}"/>
              </a:ext>
            </a:extLst>
          </p:cNvPr>
          <p:cNvSpPr txBox="1"/>
          <p:nvPr/>
        </p:nvSpPr>
        <p:spPr>
          <a:xfrm>
            <a:off x="2325585" y="3246705"/>
            <a:ext cx="136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By residues..</a:t>
            </a:r>
            <a:endParaRPr kumimoji="1"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D5DA521A-7553-9848-BDE1-F12D3280D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045" y="3241964"/>
            <a:ext cx="4761840" cy="2748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7402BA-D1AB-3A4D-B2C7-368E217E6E3E}"/>
              </a:ext>
            </a:extLst>
          </p:cNvPr>
          <p:cNvSpPr txBox="1"/>
          <p:nvPr/>
        </p:nvSpPr>
        <p:spPr>
          <a:xfrm>
            <a:off x="4946446" y="6155174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By Structure…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994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87235EE-99B0-4E49-909F-8FA325A03670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Manipulation of Selected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77880-1DFC-2C43-9D83-A49931D5C357}"/>
              </a:ext>
            </a:extLst>
          </p:cNvPr>
          <p:cNvSpPr txBox="1"/>
          <p:nvPr/>
        </p:nvSpPr>
        <p:spPr>
          <a:xfrm>
            <a:off x="152400" y="1060121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Color ”Red” selected regions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9371-5C84-0146-9DD8-E08D1620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05" y="2094811"/>
            <a:ext cx="5655641" cy="4619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EBFC2B-75D0-A546-B183-4C5D6DE6EEB9}"/>
              </a:ext>
            </a:extLst>
          </p:cNvPr>
          <p:cNvSpPr txBox="1"/>
          <p:nvPr/>
        </p:nvSpPr>
        <p:spPr>
          <a:xfrm>
            <a:off x="196482" y="1549514"/>
            <a:ext cx="13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color </a:t>
            </a:r>
            <a:r>
              <a:rPr kumimoji="1" lang="en-US" altLang="ko-KR" dirty="0" err="1">
                <a:solidFill>
                  <a:srgbClr val="FF0000"/>
                </a:solidFill>
              </a:rPr>
              <a:t>sel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en-US" altLang="ko-KR" dirty="0"/>
              <a:t>red 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30064-5686-FE46-B973-7B23F9FB606A}"/>
              </a:ext>
            </a:extLst>
          </p:cNvPr>
          <p:cNvSpPr txBox="1"/>
          <p:nvPr/>
        </p:nvSpPr>
        <p:spPr>
          <a:xfrm>
            <a:off x="2926080" y="1645920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아니면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‘Tool-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6878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3D1B63-1731-644C-98FF-011C2F5CEA41}"/>
              </a:ext>
            </a:extLst>
          </p:cNvPr>
          <p:cNvSpPr txBox="1"/>
          <p:nvPr/>
        </p:nvSpPr>
        <p:spPr>
          <a:xfrm>
            <a:off x="387625" y="1135556"/>
            <a:ext cx="168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hide </a:t>
            </a:r>
            <a:r>
              <a:rPr kumimoji="1" lang="en-US" altLang="ko-KR" dirty="0" err="1">
                <a:solidFill>
                  <a:srgbClr val="FF0000"/>
                </a:solidFill>
              </a:rPr>
              <a:t>sel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en-US" altLang="ko-KR" dirty="0"/>
              <a:t>cartoon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6F8ED-7E35-6946-8634-5C084C5ADB90}"/>
              </a:ext>
            </a:extLst>
          </p:cNvPr>
          <p:cNvSpPr txBox="1"/>
          <p:nvPr/>
        </p:nvSpPr>
        <p:spPr>
          <a:xfrm>
            <a:off x="4878456" y="1135556"/>
            <a:ext cx="177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﻿show 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cartoon</a:t>
            </a:r>
            <a:endParaRPr kumimoji="1" lang="ko-KR" altLang="en-US" dirty="0"/>
          </a:p>
        </p:txBody>
      </p:sp>
      <p:pic>
        <p:nvPicPr>
          <p:cNvPr id="3" name="그림 2" descr="식물, 꽃이(가) 표시된 사진&#10;&#10;자동 생성된 설명">
            <a:extLst>
              <a:ext uri="{FF2B5EF4-FFF2-40B4-BE49-F238E27FC236}">
                <a16:creationId xmlns:a16="http://schemas.microsoft.com/office/drawing/2014/main" id="{08CD706B-61F2-D347-8D42-777D5E12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5" y="1598336"/>
            <a:ext cx="4184375" cy="3661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F4145A-9403-DE43-9C9B-AC9510DCB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56" y="1598335"/>
            <a:ext cx="3900109" cy="366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8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6DF117-E75F-1D49-AA97-C7D642575802}"/>
              </a:ext>
            </a:extLst>
          </p:cNvPr>
          <p:cNvSpPr txBox="1"/>
          <p:nvPr/>
        </p:nvSpPr>
        <p:spPr>
          <a:xfrm>
            <a:off x="838199" y="591174"/>
            <a:ext cx="15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show 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atom</a:t>
            </a:r>
            <a:endParaRPr kumimoji="1" lang="ko-KR" altLang="en-US" dirty="0"/>
          </a:p>
        </p:txBody>
      </p:sp>
      <p:pic>
        <p:nvPicPr>
          <p:cNvPr id="3" name="그림 2" descr="식물, 꽃이(가) 표시된 사진&#10;&#10;자동 생성된 설명">
            <a:extLst>
              <a:ext uri="{FF2B5EF4-FFF2-40B4-BE49-F238E27FC236}">
                <a16:creationId xmlns:a16="http://schemas.microsoft.com/office/drawing/2014/main" id="{3C58D6D6-F660-2843-A5CF-A9898B64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0019"/>
            <a:ext cx="6887817" cy="55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41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15094CB5-CC85-8A43-B4FC-6F323EE32562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Show side chain in selected regions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CD9199-4B57-B843-9200-CFB3BA37FF17}"/>
              </a:ext>
            </a:extLst>
          </p:cNvPr>
          <p:cNvSpPr txBox="1"/>
          <p:nvPr/>
        </p:nvSpPr>
        <p:spPr>
          <a:xfrm>
            <a:off x="676894" y="2600696"/>
            <a:ext cx="2054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style </a:t>
            </a:r>
            <a:r>
              <a:rPr kumimoji="1" lang="en-US" altLang="ko-KR" dirty="0" err="1"/>
              <a:t>selAtoms</a:t>
            </a:r>
            <a:r>
              <a:rPr kumimoji="1" lang="en-US" altLang="ko-KR" dirty="0"/>
              <a:t> stick </a:t>
            </a:r>
          </a:p>
          <a:p>
            <a:r>
              <a:rPr kumimoji="1" lang="en-US" altLang="ko-KR" dirty="0"/>
              <a:t>show </a:t>
            </a:r>
            <a:r>
              <a:rPr kumimoji="1" lang="en-US" altLang="ko-KR" dirty="0" err="1"/>
              <a:t>selAtoms</a:t>
            </a:r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E6A8ADD-07E9-6C4B-93FB-EC415904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877" y="2577250"/>
            <a:ext cx="4875422" cy="394725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327CCB2-D317-F043-8D1B-5BBDB3B46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1243328"/>
            <a:ext cx="7315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8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7AAC93B-2259-ED48-A11D-847B7449A9A8}"/>
              </a:ext>
            </a:extLst>
          </p:cNvPr>
          <p:cNvSpPr txBox="1">
            <a:spLocks noChangeArrowheads="1"/>
          </p:cNvSpPr>
          <p:nvPr/>
        </p:nvSpPr>
        <p:spPr>
          <a:xfrm>
            <a:off x="-1671329" y="480847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800" b="1" dirty="0"/>
              <a:t>Color atoms by different colors for atoms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03DA9E-F5DD-CC4D-A5B6-D27A6956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80" y="1636329"/>
            <a:ext cx="3811029" cy="40858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5E05C7-DE0B-0B4E-9092-61E3D89746D5}"/>
              </a:ext>
            </a:extLst>
          </p:cNvPr>
          <p:cNvSpPr/>
          <p:nvPr/>
        </p:nvSpPr>
        <p:spPr>
          <a:xfrm>
            <a:off x="3602504" y="3059668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err="1">
                <a:solidFill>
                  <a:schemeClr val="bg1">
                    <a:lumMod val="75000"/>
                  </a:schemeClr>
                </a:solidFill>
              </a:rPr>
              <a:t>Cartbon</a:t>
            </a:r>
            <a:endParaRPr kumimoji="1"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4FEE8A-04B2-E841-BF40-8E21D2617D26}"/>
              </a:ext>
            </a:extLst>
          </p:cNvPr>
          <p:cNvSpPr/>
          <p:nvPr/>
        </p:nvSpPr>
        <p:spPr>
          <a:xfrm>
            <a:off x="3602503" y="3805658"/>
            <a:ext cx="1020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74DE"/>
                </a:solidFill>
              </a:rPr>
              <a:t>Nitrogen</a:t>
            </a:r>
            <a:endParaRPr lang="ko-KR" altLang="en-US" b="1" dirty="0">
              <a:solidFill>
                <a:srgbClr val="4074D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A362A3-FB4F-A64C-8F21-1156D5677006}"/>
              </a:ext>
            </a:extLst>
          </p:cNvPr>
          <p:cNvSpPr/>
          <p:nvPr/>
        </p:nvSpPr>
        <p:spPr>
          <a:xfrm>
            <a:off x="2389619" y="2465010"/>
            <a:ext cx="89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Oxygen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9C5E68B-A524-964F-A429-F65A7A854587}"/>
              </a:ext>
            </a:extLst>
          </p:cNvPr>
          <p:cNvSpPr txBox="1">
            <a:spLocks noChangeArrowheads="1"/>
          </p:cNvSpPr>
          <p:nvPr/>
        </p:nvSpPr>
        <p:spPr>
          <a:xfrm>
            <a:off x="2578509" y="45868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800" b="1" dirty="0"/>
              <a:t>Show hydrogen bonds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4A381-4DA2-474D-A6B2-6A2CABD0E88E}"/>
              </a:ext>
            </a:extLst>
          </p:cNvPr>
          <p:cNvSpPr txBox="1"/>
          <p:nvPr/>
        </p:nvSpPr>
        <p:spPr>
          <a:xfrm>
            <a:off x="570016" y="1258784"/>
            <a:ext cx="173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﻿color 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byatom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B2C3D2D-432B-494F-9BD0-BA972C3F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27" y="1165682"/>
            <a:ext cx="2961230" cy="17233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864708-3640-6448-B2E2-57483E23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800" y="2167817"/>
            <a:ext cx="2966757" cy="3627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C2189-3A2F-F24E-B215-84539AF518F0}"/>
              </a:ext>
            </a:extLst>
          </p:cNvPr>
          <p:cNvSpPr txBox="1"/>
          <p:nvPr/>
        </p:nvSpPr>
        <p:spPr>
          <a:xfrm>
            <a:off x="5420139" y="5817291"/>
            <a:ext cx="17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hbonds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selAtoms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389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C2E144A-6D49-F948-BA41-33BA69387BCE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영역을 번호로 선택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18E7B-86DA-2D4D-923B-68AFB5C96AB9}"/>
              </a:ext>
            </a:extLst>
          </p:cNvPr>
          <p:cNvSpPr txBox="1"/>
          <p:nvPr/>
        </p:nvSpPr>
        <p:spPr>
          <a:xfrm>
            <a:off x="849267" y="567079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/H:1-114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B71A1-59DE-854B-BC83-4A117CC2806A}"/>
              </a:ext>
            </a:extLst>
          </p:cNvPr>
          <p:cNvSpPr txBox="1"/>
          <p:nvPr/>
        </p:nvSpPr>
        <p:spPr>
          <a:xfrm>
            <a:off x="781050" y="6056952"/>
            <a:ext cx="17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/</a:t>
            </a:r>
            <a:r>
              <a:rPr kumimoji="1" lang="en-US" altLang="ko-KR" dirty="0" err="1"/>
              <a:t>Chain:Start-End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5CFCD-4EE5-254A-ACCA-6D3C09A63813}"/>
              </a:ext>
            </a:extLst>
          </p:cNvPr>
          <p:cNvSpPr txBox="1"/>
          <p:nvPr/>
        </p:nvSpPr>
        <p:spPr>
          <a:xfrm>
            <a:off x="2731931" y="5687620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add /L:1-104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1C506-49A4-B346-B29E-F234A97F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56" y="1384850"/>
            <a:ext cx="5026613" cy="4210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27B7D6-DD64-544A-AA33-9D9A012F8AD7}"/>
              </a:ext>
            </a:extLst>
          </p:cNvPr>
          <p:cNvSpPr txBox="1"/>
          <p:nvPr/>
        </p:nvSpPr>
        <p:spPr>
          <a:xfrm>
            <a:off x="6029739" y="2054087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variable regions </a:t>
            </a:r>
          </a:p>
          <a:p>
            <a:r>
              <a:rPr kumimoji="1" lang="en-US" altLang="ko-KR" dirty="0"/>
              <a:t>In antibody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341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B4376F-4341-B14F-9467-8B0CB1A3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4" y="740465"/>
            <a:ext cx="5282372" cy="4591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E81BA-DE44-DD45-901C-3D461519EC60}"/>
              </a:ext>
            </a:extLst>
          </p:cNvPr>
          <p:cNvSpPr txBox="1"/>
          <p:nvPr/>
        </p:nvSpPr>
        <p:spPr>
          <a:xfrm>
            <a:off x="1304278" y="5499652"/>
            <a:ext cx="653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both variable regions as single selection, then color with blue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00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A1AEC2-7E5F-8641-832D-45E0371CF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" y="555172"/>
            <a:ext cx="9035140" cy="52251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86DA4F-7DEF-C843-989A-4A3F4CE1612C}"/>
              </a:ext>
            </a:extLst>
          </p:cNvPr>
          <p:cNvSpPr/>
          <p:nvPr/>
        </p:nvSpPr>
        <p:spPr>
          <a:xfrm>
            <a:off x="3973287" y="1665515"/>
            <a:ext cx="761999" cy="391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3FC680-2EE5-234B-929E-50A93FE4806A}"/>
              </a:ext>
            </a:extLst>
          </p:cNvPr>
          <p:cNvSpPr/>
          <p:nvPr/>
        </p:nvSpPr>
        <p:spPr>
          <a:xfrm>
            <a:off x="4071258" y="2460172"/>
            <a:ext cx="1480456" cy="3156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31702-1D0D-0C49-B09B-AE2ED2801F6E}"/>
              </a:ext>
            </a:extLst>
          </p:cNvPr>
          <p:cNvSpPr txBox="1"/>
          <p:nvPr/>
        </p:nvSpPr>
        <p:spPr>
          <a:xfrm>
            <a:off x="5312229" y="3331422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해상도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숫자가 낮을수록 고해상도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C8A52-5E5C-4545-AFA5-567E006E120D}"/>
              </a:ext>
            </a:extLst>
          </p:cNvPr>
          <p:cNvSpPr txBox="1"/>
          <p:nvPr/>
        </p:nvSpPr>
        <p:spPr>
          <a:xfrm>
            <a:off x="5312229" y="28689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실험방법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30DB41-E747-6C47-9154-3B85EEA796B6}"/>
              </a:ext>
            </a:extLst>
          </p:cNvPr>
          <p:cNvCxnSpPr/>
          <p:nvPr/>
        </p:nvCxnSpPr>
        <p:spPr>
          <a:xfrm>
            <a:off x="4071258" y="3142515"/>
            <a:ext cx="138248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CEECF44-D2FF-5143-9B02-9904AB5878C5}"/>
              </a:ext>
            </a:extLst>
          </p:cNvPr>
          <p:cNvCxnSpPr/>
          <p:nvPr/>
        </p:nvCxnSpPr>
        <p:spPr>
          <a:xfrm>
            <a:off x="4188933" y="3294915"/>
            <a:ext cx="138248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9CA11-F099-6845-A764-1A138670950F}"/>
              </a:ext>
            </a:extLst>
          </p:cNvPr>
          <p:cNvSpPr txBox="1"/>
          <p:nvPr/>
        </p:nvSpPr>
        <p:spPr>
          <a:xfrm>
            <a:off x="4747153" y="17047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PDB ID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311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52DFA1C-1308-4B4F-9C60-A1FAC5201F76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>
                <a:latin typeface="Arial" panose="020B0604020202020204" pitchFamily="34" charset="0"/>
                <a:cs typeface="Arial" panose="020B0604020202020204" pitchFamily="34" charset="0"/>
              </a:rPr>
              <a:t>선택한 영역을 석제 </a:t>
            </a:r>
            <a:endParaRPr lang="en-US" altLang="en-US" sz="295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2FB34D-E378-A042-808E-F67416171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14"/>
          <a:stretch/>
        </p:blipFill>
        <p:spPr>
          <a:xfrm>
            <a:off x="151658" y="1638795"/>
            <a:ext cx="4760533" cy="2565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DAB01-6306-BB4E-8614-320F292B2257}"/>
              </a:ext>
            </a:extLst>
          </p:cNvPr>
          <p:cNvSpPr txBox="1"/>
          <p:nvPr/>
        </p:nvSpPr>
        <p:spPr>
          <a:xfrm>
            <a:off x="83127" y="1175657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delete 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8380C-DC20-0743-AD64-79E0CD50A1E2}"/>
              </a:ext>
            </a:extLst>
          </p:cNvPr>
          <p:cNvSpPr txBox="1"/>
          <p:nvPr/>
        </p:nvSpPr>
        <p:spPr>
          <a:xfrm>
            <a:off x="151658" y="420386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Permanently remove portions of proteins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D0A43B-2858-3F45-9ED6-662E550B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86" y="3614333"/>
            <a:ext cx="4077418" cy="228286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62E4DD86-7726-7041-AE1E-F2E8D19CC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91" y="1544989"/>
            <a:ext cx="4231809" cy="2069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36ACA5-420D-DA46-9D54-F244C6088FB3}"/>
              </a:ext>
            </a:extLst>
          </p:cNvPr>
          <p:cNvSpPr txBox="1"/>
          <p:nvPr/>
        </p:nvSpPr>
        <p:spPr>
          <a:xfrm>
            <a:off x="151658" y="6179403"/>
            <a:ext cx="616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PDB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저장하면 삭제된 영역이 없어진 </a:t>
            </a:r>
            <a:r>
              <a:rPr kumimoji="1" lang="en-US" altLang="ko-KR" dirty="0"/>
              <a:t>PDB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얻을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2671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B22C95-AF90-5448-B136-4082172D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12" y="913571"/>
            <a:ext cx="6869045" cy="5682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83160-AC72-7046-BB7B-EB9E9D85AB4A}"/>
              </a:ext>
            </a:extLst>
          </p:cNvPr>
          <p:cNvSpPr txBox="1"/>
          <p:nvPr/>
        </p:nvSpPr>
        <p:spPr>
          <a:xfrm>
            <a:off x="941843" y="450574"/>
            <a:ext cx="597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만약 선택한 영역을 제외한 부분을 모두 삭제하고 싶다면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273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55D8FE5-7F45-0843-955A-CB198EED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39" y="1110422"/>
            <a:ext cx="3255693" cy="4097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444A5-298E-544A-B02E-73FE48C0E909}"/>
              </a:ext>
            </a:extLst>
          </p:cNvPr>
          <p:cNvSpPr txBox="1"/>
          <p:nvPr/>
        </p:nvSpPr>
        <p:spPr>
          <a:xfrm>
            <a:off x="1007166" y="5208103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Invert Selections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18D0E-62C9-4C4C-9A71-77D072C23E5F}"/>
              </a:ext>
            </a:extLst>
          </p:cNvPr>
          <p:cNvSpPr txBox="1"/>
          <p:nvPr/>
        </p:nvSpPr>
        <p:spPr>
          <a:xfrm>
            <a:off x="1007166" y="557743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or select ~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9" name="그림 8" descr="동물이(가) 표시된 사진&#10;&#10;자동 생성된 설명">
            <a:extLst>
              <a:ext uri="{FF2B5EF4-FFF2-40B4-BE49-F238E27FC236}">
                <a16:creationId xmlns:a16="http://schemas.microsoft.com/office/drawing/2014/main" id="{FCC606E9-23CD-3944-8691-1FDC204F3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24" y="1248438"/>
            <a:ext cx="3281370" cy="2800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5F34C-4E08-C247-A8B9-3A996F78E2DC}"/>
              </a:ext>
            </a:extLst>
          </p:cNvPr>
          <p:cNvSpPr txBox="1"/>
          <p:nvPr/>
        </p:nvSpPr>
        <p:spPr>
          <a:xfrm>
            <a:off x="4174434" y="4049021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delete </a:t>
            </a:r>
            <a:r>
              <a:rPr kumimoji="1" lang="en-US" altLang="ko-KR" dirty="0" err="1"/>
              <a:t>sel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2BA532-403F-364D-9CA0-D3874539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59" y="4418353"/>
            <a:ext cx="3314700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A65BD2-10DD-AB40-8FFA-0138AAC6DF4D}"/>
              </a:ext>
            </a:extLst>
          </p:cNvPr>
          <p:cNvSpPr txBox="1"/>
          <p:nvPr/>
        </p:nvSpPr>
        <p:spPr>
          <a:xfrm>
            <a:off x="1731264" y="402336"/>
            <a:ext cx="539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'Select’ </a:t>
            </a:r>
            <a:r>
              <a:rPr kumimoji="1" lang="ko-KR" altLang="en-US" sz="2400" b="1" dirty="0"/>
              <a:t>메뉴의 </a:t>
            </a:r>
            <a:r>
              <a:rPr kumimoji="1" lang="en-US" altLang="ko-KR" sz="2400" b="1" dirty="0"/>
              <a:t>‘</a:t>
            </a:r>
            <a:r>
              <a:rPr kumimoji="1" lang="ko-KR" altLang="en-US" sz="2400" b="1" dirty="0"/>
              <a:t>반전</a:t>
            </a:r>
            <a:r>
              <a:rPr kumimoji="1" lang="en-US" altLang="ko-KR" sz="2400" b="1" dirty="0"/>
              <a:t>’</a:t>
            </a:r>
            <a:r>
              <a:rPr kumimoji="1" lang="ko-KR" altLang="en-US" sz="2400" b="1" dirty="0"/>
              <a:t> 기능을 선택한다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91612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1AF1495-0A14-5546-B116-7C3FEC653212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/>
              <a:t>단백질의 표면 보여주기 </a:t>
            </a:r>
            <a:endParaRPr lang="en-US" altLang="en-US" sz="2954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D7441-EEB8-C74F-9218-10AA6FBB0561}"/>
              </a:ext>
            </a:extLst>
          </p:cNvPr>
          <p:cNvSpPr txBox="1"/>
          <p:nvPr/>
        </p:nvSpPr>
        <p:spPr>
          <a:xfrm>
            <a:off x="4572000" y="1631022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transparency 60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66440-6411-3B43-B376-D493576DEA7A}"/>
              </a:ext>
            </a:extLst>
          </p:cNvPr>
          <p:cNvSpPr txBox="1"/>
          <p:nvPr/>
        </p:nvSpPr>
        <p:spPr>
          <a:xfrm>
            <a:off x="4572000" y="1285541"/>
            <a:ext cx="263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Semi-transparent surfaces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815863D-5DEA-C744-ABE4-6B3E10DD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32" y="1301634"/>
            <a:ext cx="3964329" cy="1902878"/>
          </a:xfrm>
          <a:prstGeom prst="rect">
            <a:avLst/>
          </a:prstGeom>
        </p:spPr>
      </p:pic>
      <p:pic>
        <p:nvPicPr>
          <p:cNvPr id="13" name="그림 12" descr="꽃, 식물, 테이블, 실내이(가) 표시된 사진&#10;&#10;자동 생성된 설명">
            <a:extLst>
              <a:ext uri="{FF2B5EF4-FFF2-40B4-BE49-F238E27FC236}">
                <a16:creationId xmlns:a16="http://schemas.microsoft.com/office/drawing/2014/main" id="{552D5BC7-D36E-9244-848E-B375B7F64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" y="3240954"/>
            <a:ext cx="3951884" cy="3283551"/>
          </a:xfrm>
          <a:prstGeom prst="rect">
            <a:avLst/>
          </a:prstGeom>
        </p:spPr>
      </p:pic>
      <p:pic>
        <p:nvPicPr>
          <p:cNvPr id="15" name="그림 14" descr="실내, 테이블, 다음이(가) 표시된 사진&#10;&#10;자동 생성된 설명">
            <a:extLst>
              <a:ext uri="{FF2B5EF4-FFF2-40B4-BE49-F238E27FC236}">
                <a16:creationId xmlns:a16="http://schemas.microsoft.com/office/drawing/2014/main" id="{B2834A77-3C4E-884C-AD47-6E900D230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300" y="2118961"/>
            <a:ext cx="4554765" cy="37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34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70DC526-C8E5-794E-8B11-F1B970341E08}"/>
              </a:ext>
            </a:extLst>
          </p:cNvPr>
          <p:cNvSpPr txBox="1">
            <a:spLocks noChangeArrowheads="1"/>
          </p:cNvSpPr>
          <p:nvPr/>
        </p:nvSpPr>
        <p:spPr>
          <a:xfrm>
            <a:off x="781050" y="333494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954" b="1" dirty="0"/>
              <a:t>특정한 사슬만 표면 보여주기 </a:t>
            </a:r>
            <a:endParaRPr lang="en-US" altLang="en-US" sz="2954" b="1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D566C33-FE2F-074C-8F7B-D803A970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2" y="1130852"/>
            <a:ext cx="8013279" cy="2298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4C6ED-6005-D54C-81AF-7AECC80C3DA1}"/>
              </a:ext>
            </a:extLst>
          </p:cNvPr>
          <p:cNvSpPr txBox="1"/>
          <p:nvPr/>
        </p:nvSpPr>
        <p:spPr>
          <a:xfrm>
            <a:off x="225562" y="3250460"/>
            <a:ext cx="291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Turn off surface on L,M chain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3BD1-E46C-5149-8B43-A73CFA4B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62" y="3619792"/>
            <a:ext cx="3354594" cy="3030479"/>
          </a:xfrm>
          <a:prstGeom prst="rect">
            <a:avLst/>
          </a:prstGeom>
        </p:spPr>
      </p:pic>
      <p:pic>
        <p:nvPicPr>
          <p:cNvPr id="11" name="그림 10" descr="케이크, 실내이(가) 표시된 사진&#10;&#10;자동 생성된 설명">
            <a:extLst>
              <a:ext uri="{FF2B5EF4-FFF2-40B4-BE49-F238E27FC236}">
                <a16:creationId xmlns:a16="http://schemas.microsoft.com/office/drawing/2014/main" id="{05CACDA3-D089-B74F-B088-CAA48B090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229" y="3608241"/>
            <a:ext cx="2981188" cy="3042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04BE2F-D72A-3C4F-9948-4AA9BA72EFCA}"/>
              </a:ext>
            </a:extLst>
          </p:cNvPr>
          <p:cNvSpPr txBox="1"/>
          <p:nvPr/>
        </p:nvSpPr>
        <p:spPr>
          <a:xfrm>
            <a:off x="7237322" y="4089816"/>
            <a:ext cx="162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인접한 사슬을</a:t>
            </a:r>
            <a:endParaRPr kumimoji="1" lang="en-US" altLang="ko-KR" dirty="0"/>
          </a:p>
          <a:p>
            <a:r>
              <a:rPr kumimoji="1" lang="ko-KR" altLang="en-US" dirty="0" err="1"/>
              <a:t>선택후</a:t>
            </a:r>
            <a:r>
              <a:rPr kumimoji="1" lang="ko-KR" altLang="en-US" dirty="0"/>
              <a:t> </a:t>
            </a:r>
            <a:r>
              <a:rPr kumimoji="1" lang="en-US" altLang="ko-KR" dirty="0"/>
              <a:t>Atom</a:t>
            </a:r>
          </a:p>
          <a:p>
            <a:r>
              <a:rPr kumimoji="1" lang="ko-KR" altLang="en-US" dirty="0"/>
              <a:t>을 보여주면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45FD6-83BB-1F45-AB1E-473282C6E59F}"/>
              </a:ext>
            </a:extLst>
          </p:cNvPr>
          <p:cNvSpPr txBox="1"/>
          <p:nvPr/>
        </p:nvSpPr>
        <p:spPr>
          <a:xfrm>
            <a:off x="4232201" y="6578756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단백질 상호작용 분석에 용이 </a:t>
            </a:r>
          </a:p>
        </p:txBody>
      </p:sp>
    </p:spTree>
    <p:extLst>
      <p:ext uri="{BB962C8B-B14F-4D97-AF65-F5344CB8AC3E}">
        <p14:creationId xmlns:p14="http://schemas.microsoft.com/office/powerpoint/2010/main" val="3611420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0D99066-8789-4544-9ACE-0F62422C7980}"/>
              </a:ext>
            </a:extLst>
          </p:cNvPr>
          <p:cNvSpPr txBox="1">
            <a:spLocks noChangeArrowheads="1"/>
          </p:cNvSpPr>
          <p:nvPr/>
        </p:nvSpPr>
        <p:spPr>
          <a:xfrm>
            <a:off x="435264" y="167872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단백질에 붙은 </a:t>
            </a:r>
            <a:r>
              <a:rPr lang="ko-KR" altLang="en-US" sz="2800" b="1" dirty="0" err="1"/>
              <a:t>리간드</a:t>
            </a:r>
            <a:r>
              <a:rPr lang="ko-KR" altLang="en-US" sz="2800" b="1" dirty="0"/>
              <a:t> 분석 </a:t>
            </a:r>
            <a:endParaRPr lang="en-US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D7EF1C-0451-9447-932F-08B7FA3C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0" y="1132106"/>
            <a:ext cx="4818697" cy="47478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85FC9C-A269-5F43-BE25-1BE964E42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11" y="1012867"/>
            <a:ext cx="3994867" cy="30151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74EC1E-CFE4-C448-BC6F-463B8009E732}"/>
              </a:ext>
            </a:extLst>
          </p:cNvPr>
          <p:cNvSpPr txBox="1"/>
          <p:nvPr/>
        </p:nvSpPr>
        <p:spPr>
          <a:xfrm>
            <a:off x="1088020" y="6023523"/>
            <a:ext cx="753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인플루엔자 바이러스 </a:t>
            </a:r>
            <a:r>
              <a:rPr kumimoji="1" lang="ko-KR" altLang="en-US" b="1" dirty="0" err="1"/>
              <a:t>뉴라미데이즈와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Oseltamivir (Tamiflu) </a:t>
            </a:r>
            <a:r>
              <a:rPr kumimoji="1" lang="ko-KR" altLang="en-US" b="1" dirty="0" err="1"/>
              <a:t>와의</a:t>
            </a:r>
            <a:r>
              <a:rPr kumimoji="1" lang="ko-KR" altLang="en-US" b="1" dirty="0"/>
              <a:t> 결합 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A88E5-A5FA-DB42-A33A-CC1CC191DFF6}"/>
              </a:ext>
            </a:extLst>
          </p:cNvPr>
          <p:cNvSpPr txBox="1"/>
          <p:nvPr/>
        </p:nvSpPr>
        <p:spPr>
          <a:xfrm>
            <a:off x="223720" y="733355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Open 2HT8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735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F7886F-0F49-5C4C-943D-CAD853ED4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9" y="1053561"/>
            <a:ext cx="3534298" cy="4750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E8760-D575-2F44-80B9-6F0D63B62F39}"/>
              </a:ext>
            </a:extLst>
          </p:cNvPr>
          <p:cNvSpPr txBox="1"/>
          <p:nvPr/>
        </p:nvSpPr>
        <p:spPr>
          <a:xfrm>
            <a:off x="3264587" y="310896"/>
            <a:ext cx="4509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리간드를</a:t>
            </a:r>
            <a:r>
              <a:rPr kumimoji="1" lang="ko-KR" altLang="en-US" sz="3200" b="1" dirty="0"/>
              <a:t> 선택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05B15A-6733-A84F-A199-FD9147A87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16" y="1095946"/>
            <a:ext cx="5020587" cy="4666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114ABC-25DA-8944-BA19-934D5F5C1433}"/>
              </a:ext>
            </a:extLst>
          </p:cNvPr>
          <p:cNvSpPr txBox="1"/>
          <p:nvPr/>
        </p:nvSpPr>
        <p:spPr>
          <a:xfrm>
            <a:off x="270019" y="5900773"/>
            <a:ext cx="316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명령어로는 다음과 같이 선택 </a:t>
            </a:r>
            <a:endParaRPr kumimoji="1" lang="en-US" altLang="ko-KR" dirty="0"/>
          </a:p>
          <a:p>
            <a:r>
              <a:rPr kumimoji="1" lang="en-US" altLang="ko-KR" dirty="0"/>
              <a:t>select :G39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4EBCA-D96C-D046-9267-0DA439FC0A41}"/>
              </a:ext>
            </a:extLst>
          </p:cNvPr>
          <p:cNvSpPr txBox="1"/>
          <p:nvPr/>
        </p:nvSpPr>
        <p:spPr>
          <a:xfrm>
            <a:off x="4016416" y="5809493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분자를 직접 </a:t>
            </a:r>
            <a:r>
              <a:rPr kumimoji="1" lang="en-US" altLang="ko-KR" dirty="0"/>
              <a:t>Ctrl-Click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선택한 후 </a:t>
            </a:r>
            <a:endParaRPr kumimoji="1" lang="en-US" altLang="ko-KR" dirty="0"/>
          </a:p>
          <a:p>
            <a:r>
              <a:rPr kumimoji="1" lang="ko-KR" altLang="en-US" dirty="0"/>
              <a:t>위 화살표로 확장 영역을 선택해도 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3823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464E5C0-769F-A440-9723-2D2E0AF18E06}"/>
              </a:ext>
            </a:extLst>
          </p:cNvPr>
          <p:cNvSpPr txBox="1"/>
          <p:nvPr/>
        </p:nvSpPr>
        <p:spPr>
          <a:xfrm>
            <a:off x="4853955" y="73906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b="1" dirty="0">
              <a:hlinkClick r:id="rId2"/>
            </a:endParaRPr>
          </a:p>
          <a:p>
            <a:endParaRPr lang="en-US" altLang="ko-KR" b="1" dirty="0">
              <a:hlinkClick r:id="rId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745F86-8F7F-3A41-BD2F-49ED65983838}"/>
              </a:ext>
            </a:extLst>
          </p:cNvPr>
          <p:cNvSpPr txBox="1"/>
          <p:nvPr/>
        </p:nvSpPr>
        <p:spPr>
          <a:xfrm>
            <a:off x="72535" y="5412830"/>
            <a:ext cx="3397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전체 단백질 표시로 돌아가려면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view #1 </a:t>
            </a:r>
            <a:r>
              <a:rPr kumimoji="1" lang="ko-KR" altLang="en-US" dirty="0"/>
              <a:t>혹은 </a:t>
            </a:r>
            <a:r>
              <a:rPr kumimoji="1" lang="ko-KR" altLang="en-US" dirty="0" err="1"/>
              <a:t>툴바에서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‘View all’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B082A-4646-664D-AE3C-F371E574A3C2}"/>
              </a:ext>
            </a:extLst>
          </p:cNvPr>
          <p:cNvSpPr txBox="1"/>
          <p:nvPr/>
        </p:nvSpPr>
        <p:spPr>
          <a:xfrm>
            <a:off x="3299514" y="66571"/>
            <a:ext cx="450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/>
              <a:t>리간드를</a:t>
            </a:r>
            <a:r>
              <a:rPr kumimoji="1" lang="ko-KR" altLang="en-US" sz="2800" b="1" dirty="0"/>
              <a:t> 확대해 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63CBA-E5DB-414F-A95C-19219A1A784A}"/>
              </a:ext>
            </a:extLst>
          </p:cNvPr>
          <p:cNvSpPr txBox="1"/>
          <p:nvPr/>
        </p:nvSpPr>
        <p:spPr>
          <a:xfrm>
            <a:off x="46556" y="589791"/>
            <a:ext cx="98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view </a:t>
            </a:r>
            <a:r>
              <a:rPr kumimoji="1" lang="en-US" altLang="ko-KR" dirty="0" err="1"/>
              <a:t>sel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5" name="그림 4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75FC5C35-6E98-A346-9B6C-1B82A735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05" y="1504950"/>
            <a:ext cx="37592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280217-B6D7-944E-8FA7-FA3732FBC40B}"/>
              </a:ext>
            </a:extLst>
          </p:cNvPr>
          <p:cNvSpPr txBox="1"/>
          <p:nvPr/>
        </p:nvSpPr>
        <p:spPr>
          <a:xfrm>
            <a:off x="4422836" y="867010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리간드와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옹스트롬</a:t>
            </a:r>
            <a:r>
              <a:rPr kumimoji="1" lang="ko-KR" altLang="en-US" b="1" dirty="0"/>
              <a:t> 근처의 아미노산을 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0E4D2-DE6B-1646-A67B-2594AE48A59B}"/>
              </a:ext>
            </a:extLst>
          </p:cNvPr>
          <p:cNvSpPr txBox="1"/>
          <p:nvPr/>
        </p:nvSpPr>
        <p:spPr>
          <a:xfrm>
            <a:off x="4572000" y="1496990"/>
            <a:ext cx="2018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zone ligand 5</a:t>
            </a:r>
          </a:p>
          <a:p>
            <a:r>
              <a:rPr kumimoji="1" lang="en-US" altLang="ko-KR" dirty="0" err="1"/>
              <a:t>hbonds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selAtoms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4F11CDF-9348-C64A-95B3-D458F571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766" y="3324458"/>
            <a:ext cx="3239865" cy="3384106"/>
          </a:xfrm>
          <a:prstGeom prst="rect">
            <a:avLst/>
          </a:prstGeom>
        </p:spPr>
      </p:pic>
      <p:pic>
        <p:nvPicPr>
          <p:cNvPr id="4" name="그림 3" descr="스크린샷, 시계, 그리기이(가) 표시된 사진&#10;&#10;자동 생성된 설명">
            <a:extLst>
              <a:ext uri="{FF2B5EF4-FFF2-40B4-BE49-F238E27FC236}">
                <a16:creationId xmlns:a16="http://schemas.microsoft.com/office/drawing/2014/main" id="{300DF4E5-D14B-D84C-8B70-48D9B3BA4D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53"/>
          <a:stretch/>
        </p:blipFill>
        <p:spPr>
          <a:xfrm>
            <a:off x="1172547" y="717194"/>
            <a:ext cx="1448733" cy="727976"/>
          </a:xfrm>
          <a:prstGeom prst="rect">
            <a:avLst/>
          </a:prstGeom>
        </p:spPr>
      </p:pic>
      <p:pic>
        <p:nvPicPr>
          <p:cNvPr id="7" name="그림 6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0935B680-AD85-C94D-9F71-5C0E82711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766" y="2124129"/>
            <a:ext cx="2622535" cy="101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80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647AA-F6E4-8544-9F79-FDBDAAD1F352}"/>
              </a:ext>
            </a:extLst>
          </p:cNvPr>
          <p:cNvSpPr txBox="1"/>
          <p:nvPr/>
        </p:nvSpPr>
        <p:spPr>
          <a:xfrm>
            <a:off x="2915892" y="74824"/>
            <a:ext cx="5993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아미노산의 라벨을 표시 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AAAF31A-7476-4646-966C-2F9BCF5E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08" y="1413652"/>
            <a:ext cx="5740400" cy="698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A2D290-29DC-5547-A000-9F36EE31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94" y="2335419"/>
            <a:ext cx="4112750" cy="3548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D9566A-6846-6148-81AC-F15FF54417C6}"/>
              </a:ext>
            </a:extLst>
          </p:cNvPr>
          <p:cNvSpPr txBox="1"/>
          <p:nvPr/>
        </p:nvSpPr>
        <p:spPr>
          <a:xfrm>
            <a:off x="695028" y="5978867"/>
            <a:ext cx="444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Label, then add label using ‘Right Click’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C7482-B9D3-FD4B-A0A9-D5EC346D37B9}"/>
              </a:ext>
            </a:extLst>
          </p:cNvPr>
          <p:cNvSpPr txBox="1"/>
          <p:nvPr/>
        </p:nvSpPr>
        <p:spPr>
          <a:xfrm>
            <a:off x="695028" y="6390933"/>
            <a:ext cx="363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For the removal of label, label delete</a:t>
            </a:r>
            <a:endParaRPr kumimoji="1" lang="ko-KR" altLang="en-US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2C7D7EF-C629-E34A-897D-446CC0EE7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19" t="22681" r="51664" b="12684"/>
          <a:stretch/>
        </p:blipFill>
        <p:spPr>
          <a:xfrm>
            <a:off x="151688" y="2335419"/>
            <a:ext cx="543340" cy="925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D92CA5-2595-004E-82EA-724F9AFBF41A}"/>
              </a:ext>
            </a:extLst>
          </p:cNvPr>
          <p:cNvSpPr txBox="1"/>
          <p:nvPr/>
        </p:nvSpPr>
        <p:spPr>
          <a:xfrm>
            <a:off x="817763" y="1044320"/>
            <a:ext cx="496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명령어에서 </a:t>
            </a:r>
            <a:r>
              <a:rPr kumimoji="1" lang="en-US" altLang="ko-KR" dirty="0"/>
              <a:t>l</a:t>
            </a:r>
            <a:r>
              <a:rPr kumimoji="1" lang="en-US" altLang="ko-Kore-KR" dirty="0"/>
              <a:t>abel </a:t>
            </a:r>
            <a:r>
              <a:rPr kumimoji="1" lang="en-US" altLang="ko-Kore-KR" dirty="0" err="1"/>
              <a:t>sel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을 선택하면 라벨이 표시됨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4523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B26BE2-2262-454C-B6FF-EC78BAEA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3" y="-70339"/>
            <a:ext cx="64407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9FE35-B1F5-F047-8FAB-9D4B4A0C3B3A}"/>
              </a:ext>
            </a:extLst>
          </p:cNvPr>
          <p:cNvSpPr txBox="1"/>
          <p:nvPr/>
        </p:nvSpPr>
        <p:spPr>
          <a:xfrm>
            <a:off x="7295103" y="552659"/>
            <a:ext cx="14825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툴바의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‘Right Mouse’</a:t>
            </a:r>
          </a:p>
          <a:p>
            <a:r>
              <a:rPr kumimoji="1" lang="ko-KR" altLang="en-US" dirty="0"/>
              <a:t>에서</a:t>
            </a:r>
            <a:endParaRPr kumimoji="1" lang="en-US" altLang="ko-KR" dirty="0"/>
          </a:p>
          <a:p>
            <a:r>
              <a:rPr kumimoji="1" lang="en-US" altLang="ko-KR" dirty="0"/>
              <a:t>‘Distance’</a:t>
            </a:r>
          </a:p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선택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4FF2-FEB1-A141-925A-39A5A5389D41}"/>
              </a:ext>
            </a:extLst>
          </p:cNvPr>
          <p:cNvSpPr txBox="1"/>
          <p:nvPr/>
        </p:nvSpPr>
        <p:spPr>
          <a:xfrm>
            <a:off x="7155128" y="3557117"/>
            <a:ext cx="16225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오른쪽</a:t>
            </a:r>
            <a:r>
              <a:rPr kumimoji="1" lang="ko-KR" altLang="en-US" dirty="0"/>
              <a:t> 마우스</a:t>
            </a:r>
            <a:endParaRPr kumimoji="1" lang="en-US" altLang="ko-KR" dirty="0"/>
          </a:p>
          <a:p>
            <a:r>
              <a:rPr kumimoji="1" lang="ko-KR" altLang="en-US" dirty="0"/>
              <a:t>버튼을</a:t>
            </a:r>
            <a:endParaRPr kumimoji="1" lang="en-US" altLang="ko-KR" dirty="0"/>
          </a:p>
          <a:p>
            <a:r>
              <a:rPr kumimoji="1" lang="ko-KR" altLang="en-US" dirty="0"/>
              <a:t>이용하여</a:t>
            </a:r>
            <a:endParaRPr kumimoji="1" lang="en-US" altLang="ko-KR" dirty="0"/>
          </a:p>
          <a:p>
            <a:r>
              <a:rPr kumimoji="1" lang="ko-KR" altLang="en-US" dirty="0"/>
              <a:t>거리를 측정할</a:t>
            </a:r>
            <a:endParaRPr kumimoji="1" lang="en-US" altLang="ko-KR" dirty="0"/>
          </a:p>
          <a:p>
            <a:r>
              <a:rPr kumimoji="1" lang="ko-KR" altLang="en-US" dirty="0"/>
              <a:t>원자 두 개를</a:t>
            </a:r>
            <a:endParaRPr kumimoji="1" lang="en-US" altLang="ko-KR" dirty="0"/>
          </a:p>
          <a:p>
            <a:r>
              <a:rPr kumimoji="1" lang="ko-KR" altLang="en-US" dirty="0"/>
              <a:t>클릭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242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4FCE668-FFB7-574E-84F1-57AFB46462C4}"/>
              </a:ext>
            </a:extLst>
          </p:cNvPr>
          <p:cNvSpPr txBox="1">
            <a:spLocks noChangeArrowheads="1"/>
          </p:cNvSpPr>
          <p:nvPr/>
        </p:nvSpPr>
        <p:spPr>
          <a:xfrm>
            <a:off x="839938" y="250372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/>
              <a:t>PDB ID : </a:t>
            </a:r>
            <a:r>
              <a:rPr lang="ko-KR" altLang="en-US" sz="2954" b="1" dirty="0"/>
              <a:t>단백질 구조의 고유 번호 </a:t>
            </a:r>
            <a:endParaRPr lang="en-US" altLang="en-US" sz="2954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111351-75E8-C144-B3F3-E7C3D2AE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2" t="21273" r="8327" b="42397"/>
          <a:stretch/>
        </p:blipFill>
        <p:spPr>
          <a:xfrm>
            <a:off x="126365" y="1539431"/>
            <a:ext cx="8889355" cy="28473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873815-33B9-954E-9DB7-D6BFFD6A334D}"/>
              </a:ext>
            </a:extLst>
          </p:cNvPr>
          <p:cNvSpPr/>
          <p:nvPr/>
        </p:nvSpPr>
        <p:spPr>
          <a:xfrm>
            <a:off x="2409325" y="1703131"/>
            <a:ext cx="1306286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866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779580-691E-8346-A999-667737A7CDCF}"/>
              </a:ext>
            </a:extLst>
          </p:cNvPr>
          <p:cNvSpPr txBox="1"/>
          <p:nvPr/>
        </p:nvSpPr>
        <p:spPr>
          <a:xfrm>
            <a:off x="1816924" y="184067"/>
            <a:ext cx="666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리간드와</a:t>
            </a:r>
            <a:r>
              <a:rPr kumimoji="1" lang="ko-KR" altLang="en-US" sz="2400" b="1" dirty="0"/>
              <a:t> 결합한 단백질을 표면으로 표시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645B8-1A8A-414E-A375-0A1C852BCCB5}"/>
              </a:ext>
            </a:extLst>
          </p:cNvPr>
          <p:cNvSpPr txBox="1"/>
          <p:nvPr/>
        </p:nvSpPr>
        <p:spPr>
          <a:xfrm>
            <a:off x="5305696" y="6488668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transparency 30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DD83C-5EC8-594D-9D8E-A6D8C97A496E}"/>
              </a:ext>
            </a:extLst>
          </p:cNvPr>
          <p:cNvSpPr txBox="1"/>
          <p:nvPr/>
        </p:nvSpPr>
        <p:spPr>
          <a:xfrm>
            <a:off x="552659" y="1446963"/>
            <a:ext cx="688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리간드를</a:t>
            </a:r>
            <a:r>
              <a:rPr kumimoji="1" lang="ko-KR" altLang="en-US" dirty="0"/>
              <a:t> 선택하고 </a:t>
            </a:r>
            <a:r>
              <a:rPr kumimoji="1" lang="en-US" altLang="ko-KR" dirty="0"/>
              <a:t>(Menu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Select-Residues-G39)</a:t>
            </a:r>
          </a:p>
          <a:p>
            <a:r>
              <a:rPr kumimoji="1" lang="ko-KR" altLang="en-US" dirty="0"/>
              <a:t>선택을 반전하여 </a:t>
            </a:r>
            <a:r>
              <a:rPr kumimoji="1" lang="ko-KR" altLang="en-US" dirty="0" err="1"/>
              <a:t>리간드</a:t>
            </a:r>
            <a:r>
              <a:rPr kumimoji="1" lang="ko-KR" altLang="en-US" dirty="0"/>
              <a:t> 이외의 모든 것을 선택 </a:t>
            </a:r>
            <a:r>
              <a:rPr kumimoji="1" lang="en-US" altLang="ko-KR" dirty="0"/>
              <a:t>(Menu-Select-Invert)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Molecular Display – Surface 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805ED9-CE01-154D-B8E6-D341AB8E1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" r="-1"/>
          <a:stretch/>
        </p:blipFill>
        <p:spPr>
          <a:xfrm>
            <a:off x="3569538" y="2217949"/>
            <a:ext cx="2768600" cy="106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98891B-3E6A-314C-B231-B65A83D0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9" y="3479405"/>
            <a:ext cx="3285647" cy="3194528"/>
          </a:xfrm>
          <a:prstGeom prst="rect">
            <a:avLst/>
          </a:prstGeom>
        </p:spPr>
      </p:pic>
      <p:pic>
        <p:nvPicPr>
          <p:cNvPr id="16" name="그림 15" descr="실내, 케이크, 컴퓨터, 테이블이(가) 표시된 사진&#10;&#10;자동 생성된 설명">
            <a:extLst>
              <a:ext uri="{FF2B5EF4-FFF2-40B4-BE49-F238E27FC236}">
                <a16:creationId xmlns:a16="http://schemas.microsoft.com/office/drawing/2014/main" id="{282A11BB-67ED-0240-A163-2B0502424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18" y="3445952"/>
            <a:ext cx="3014506" cy="28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5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FE7AA-CAF8-D344-BF00-DEEC3D640884}"/>
              </a:ext>
            </a:extLst>
          </p:cNvPr>
          <p:cNvSpPr txBox="1"/>
          <p:nvPr/>
        </p:nvSpPr>
        <p:spPr>
          <a:xfrm>
            <a:off x="2116175" y="107723"/>
            <a:ext cx="6709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단백질의 소수성 정도를 매핑 </a:t>
            </a:r>
            <a:endParaRPr kumimoji="1"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2C4C3C-FEFF-1C4A-A16F-7CEBDEEF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02592"/>
            <a:ext cx="3975100" cy="36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D7B22E-FDF0-334E-9CBE-7F08CCA5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11" y="1192442"/>
            <a:ext cx="5482712" cy="5296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0B630-FF52-164F-97C6-5AB2B02C1D03}"/>
              </a:ext>
            </a:extLst>
          </p:cNvPr>
          <p:cNvSpPr txBox="1"/>
          <p:nvPr/>
        </p:nvSpPr>
        <p:spPr>
          <a:xfrm>
            <a:off x="1342663" y="6055408"/>
            <a:ext cx="151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009E9F"/>
                </a:solidFill>
              </a:rPr>
              <a:t>Cyan :</a:t>
            </a:r>
            <a:r>
              <a:rPr kumimoji="1" lang="ko-KR" altLang="en-US" b="1" dirty="0">
                <a:solidFill>
                  <a:srgbClr val="009E9F"/>
                </a:solidFill>
              </a:rPr>
              <a:t> </a:t>
            </a:r>
            <a:r>
              <a:rPr kumimoji="1" lang="ko-KR" altLang="en-US" b="1" dirty="0" err="1">
                <a:solidFill>
                  <a:srgbClr val="009E9F"/>
                </a:solidFill>
              </a:rPr>
              <a:t>친수성</a:t>
            </a:r>
            <a:endParaRPr kumimoji="1" lang="ko-KR" altLang="en-US" b="1" dirty="0">
              <a:solidFill>
                <a:srgbClr val="009E9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86255-9C51-2A4F-BFE6-01BCCF225FEB}"/>
              </a:ext>
            </a:extLst>
          </p:cNvPr>
          <p:cNvSpPr txBox="1"/>
          <p:nvPr/>
        </p:nvSpPr>
        <p:spPr>
          <a:xfrm>
            <a:off x="4721955" y="6056728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AD9455"/>
                </a:solidFill>
              </a:rPr>
              <a:t>Gold : </a:t>
            </a:r>
            <a:r>
              <a:rPr kumimoji="1" lang="ko-KR" altLang="en-US" b="1" dirty="0">
                <a:solidFill>
                  <a:srgbClr val="AD9455"/>
                </a:solidFill>
              </a:rPr>
              <a:t>소수성</a:t>
            </a:r>
          </a:p>
        </p:txBody>
      </p:sp>
    </p:spTree>
    <p:extLst>
      <p:ext uri="{BB962C8B-B14F-4D97-AF65-F5344CB8AC3E}">
        <p14:creationId xmlns:p14="http://schemas.microsoft.com/office/powerpoint/2010/main" val="1388260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2E551-C6A3-7F4A-A1EC-E87CDEF4FEE9}"/>
              </a:ext>
            </a:extLst>
          </p:cNvPr>
          <p:cNvSpPr txBox="1"/>
          <p:nvPr/>
        </p:nvSpPr>
        <p:spPr>
          <a:xfrm>
            <a:off x="1879028" y="303210"/>
            <a:ext cx="6039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표면에 전기 </a:t>
            </a:r>
            <a:r>
              <a:rPr kumimoji="1" lang="ko-KR" altLang="en-US" sz="2800" b="1" dirty="0" err="1"/>
              <a:t>음성도를</a:t>
            </a:r>
            <a:r>
              <a:rPr kumimoji="1" lang="ko-KR" altLang="en-US" sz="2800" b="1" dirty="0"/>
              <a:t> 매핑 </a:t>
            </a:r>
            <a:endParaRPr kumimoji="1" lang="en-US" altLang="ko-KR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4A20F-8442-184C-BD43-3361746CC380}"/>
              </a:ext>
            </a:extLst>
          </p:cNvPr>
          <p:cNvSpPr txBox="1"/>
          <p:nvPr/>
        </p:nvSpPr>
        <p:spPr>
          <a:xfrm>
            <a:off x="168391" y="1140555"/>
            <a:ext cx="826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ChimeraX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에는 단백질의 전기 </a:t>
            </a:r>
            <a:r>
              <a:rPr kumimoji="1" lang="ko-KR" altLang="en-US" b="1" dirty="0" err="1"/>
              <a:t>음성도를</a:t>
            </a:r>
            <a:r>
              <a:rPr kumimoji="1" lang="ko-KR" altLang="en-US" b="1" dirty="0"/>
              <a:t> 계산하는 기능이 없지만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외부의 소프트웨어 등에서 계산된 값을 불러올 수는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6E614-799D-3545-9566-EE1DAE46249E}"/>
              </a:ext>
            </a:extLst>
          </p:cNvPr>
          <p:cNvSpPr txBox="1"/>
          <p:nvPr/>
        </p:nvSpPr>
        <p:spPr>
          <a:xfrm>
            <a:off x="432994" y="2351314"/>
            <a:ext cx="43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http://</a:t>
            </a:r>
            <a:r>
              <a:rPr kumimoji="1" lang="en" altLang="ko-KR" dirty="0" err="1"/>
              <a:t>apbs.poissonboltzmann.org</a:t>
            </a:r>
            <a:r>
              <a:rPr kumimoji="1" lang="en" altLang="ko-KR" dirty="0"/>
              <a:t>/pdb2pqr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8FA30-E951-954F-8A23-4D4EAA670749}"/>
              </a:ext>
            </a:extLst>
          </p:cNvPr>
          <p:cNvSpPr txBox="1"/>
          <p:nvPr/>
        </p:nvSpPr>
        <p:spPr>
          <a:xfrm>
            <a:off x="6320400" y="3301340"/>
            <a:ext cx="2535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PDB ID or </a:t>
            </a:r>
          </a:p>
          <a:p>
            <a:r>
              <a:rPr kumimoji="1" lang="en-US" altLang="ko-KR" dirty="0"/>
              <a:t>Supply your own PDB file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A4C3893-277B-BE44-ACAF-2BD2B514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0646"/>
            <a:ext cx="9144000" cy="386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9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87AB570-1853-AE45-B4F2-E09721F7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590"/>
            <a:ext cx="9144000" cy="639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3FC7A-E52D-F441-AA88-D0FF530DC5F5}"/>
              </a:ext>
            </a:extLst>
          </p:cNvPr>
          <p:cNvSpPr txBox="1"/>
          <p:nvPr/>
        </p:nvSpPr>
        <p:spPr>
          <a:xfrm>
            <a:off x="2883877" y="17584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PDB ID </a:t>
            </a:r>
            <a:r>
              <a:rPr kumimoji="1" lang="ko-KR" altLang="en-US" dirty="0"/>
              <a:t>입력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69732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23D150-8DFC-AD49-BEA5-CCFBE9E42134}"/>
              </a:ext>
            </a:extLst>
          </p:cNvPr>
          <p:cNvSpPr txBox="1"/>
          <p:nvPr/>
        </p:nvSpPr>
        <p:spPr>
          <a:xfrm>
            <a:off x="1093446" y="601348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 Adaptive Poisson-Boltzmann Solver, is a freely available macromolecular electrostatics calculation program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591D3E8-91F4-7840-B83D-C5452824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77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388CD5-1DEE-D34F-9A31-4560076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508"/>
            <a:ext cx="9144000" cy="51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2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2FDB80-317B-1147-BE66-0129FED7B610}"/>
              </a:ext>
            </a:extLst>
          </p:cNvPr>
          <p:cNvSpPr txBox="1"/>
          <p:nvPr/>
        </p:nvSpPr>
        <p:spPr>
          <a:xfrm>
            <a:off x="3476946" y="3339337"/>
            <a:ext cx="192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Download this file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BB5385-C3FA-D64E-A7E4-BBCB56D5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667"/>
            <a:ext cx="9144000" cy="5340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6D7B63-8816-FF4D-B5DD-9A530314AAC1}"/>
              </a:ext>
            </a:extLst>
          </p:cNvPr>
          <p:cNvSpPr txBox="1"/>
          <p:nvPr/>
        </p:nvSpPr>
        <p:spPr>
          <a:xfrm>
            <a:off x="6652009" y="402939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&lt;- </a:t>
            </a:r>
            <a:r>
              <a:rPr kumimoji="1" lang="ko-KR" altLang="en-US" dirty="0"/>
              <a:t>이 파일 다운로드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7541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8C809-7ACC-F24D-B304-983BA1539C32}"/>
              </a:ext>
            </a:extLst>
          </p:cNvPr>
          <p:cNvSpPr txBox="1"/>
          <p:nvPr/>
        </p:nvSpPr>
        <p:spPr>
          <a:xfrm>
            <a:off x="416689" y="428263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Open .dx file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C806D-C2D1-7145-A429-09BAEDFDAF41}"/>
              </a:ext>
            </a:extLst>
          </p:cNvPr>
          <p:cNvSpPr txBox="1"/>
          <p:nvPr/>
        </p:nvSpPr>
        <p:spPr>
          <a:xfrm>
            <a:off x="578734" y="1250066"/>
            <a:ext cx="562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Show surface, then color surface based on the map values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8E4EF-6419-2540-B606-B9E8FF380CE2}"/>
              </a:ext>
            </a:extLst>
          </p:cNvPr>
          <p:cNvSpPr txBox="1"/>
          <p:nvPr/>
        </p:nvSpPr>
        <p:spPr>
          <a:xfrm>
            <a:off x="578734" y="1702537"/>
            <a:ext cx="611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﻿color electrostatic #1 map #2 palette -5,red:0,white:5,royalblue</a:t>
            </a:r>
            <a:endParaRPr kumimoji="1" lang="ko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0806BB3-A516-974D-BBAF-9E06DAB7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862228"/>
            <a:ext cx="4241800" cy="2628900"/>
          </a:xfrm>
          <a:prstGeom prst="rect">
            <a:avLst/>
          </a:prstGeom>
        </p:spPr>
      </p:pic>
      <p:pic>
        <p:nvPicPr>
          <p:cNvPr id="12" name="그림 11" descr="케이크, 실내, 생일, 초이(가) 표시된 사진&#10;&#10;자동 생성된 설명">
            <a:extLst>
              <a:ext uri="{FF2B5EF4-FFF2-40B4-BE49-F238E27FC236}">
                <a16:creationId xmlns:a16="http://schemas.microsoft.com/office/drawing/2014/main" id="{10CDDC94-8C29-ED4D-8CED-7DE718B2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61" y="2620452"/>
            <a:ext cx="3641842" cy="311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1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989617-230C-384C-8F1E-16F4D8EC654F}"/>
              </a:ext>
            </a:extLst>
          </p:cNvPr>
          <p:cNvSpPr txBox="1"/>
          <p:nvPr/>
        </p:nvSpPr>
        <p:spPr>
          <a:xfrm>
            <a:off x="1879028" y="303210"/>
            <a:ext cx="6039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시퀀스가 얼마나 </a:t>
            </a:r>
            <a:r>
              <a:rPr kumimoji="1" lang="ko-KR" altLang="en-US" sz="2800" b="1" dirty="0" err="1"/>
              <a:t>보존되었는지를</a:t>
            </a:r>
            <a:r>
              <a:rPr kumimoji="1" lang="ko-KR" altLang="en-US" sz="2800" b="1" dirty="0"/>
              <a:t> 표면에 매핑 </a:t>
            </a:r>
            <a:endParaRPr kumimoji="1" lang="en-US" altLang="ko-K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DFC37-76B0-3449-9139-1776E0B6918B}"/>
              </a:ext>
            </a:extLst>
          </p:cNvPr>
          <p:cNvSpPr txBox="1"/>
          <p:nvPr/>
        </p:nvSpPr>
        <p:spPr>
          <a:xfrm>
            <a:off x="358815" y="1759352"/>
            <a:ext cx="804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대개 서열이 여러가지 종류의 단백질에서 보존된 부분은 중요한 역할을 수행함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62A12-32AB-F645-8A74-83AC332CF118}"/>
              </a:ext>
            </a:extLst>
          </p:cNvPr>
          <p:cNvSpPr txBox="1"/>
          <p:nvPr/>
        </p:nvSpPr>
        <p:spPr>
          <a:xfrm>
            <a:off x="358815" y="2490425"/>
            <a:ext cx="654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서열 보존을 단백질 구조에 매핑하면 중요한 정보를 볼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C8535-AA22-364E-B539-A289C08305BE}"/>
              </a:ext>
            </a:extLst>
          </p:cNvPr>
          <p:cNvSpPr txBox="1"/>
          <p:nvPr/>
        </p:nvSpPr>
        <p:spPr>
          <a:xfrm>
            <a:off x="358815" y="3244334"/>
            <a:ext cx="205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The </a:t>
            </a:r>
            <a:r>
              <a:rPr kumimoji="1" lang="en-US" altLang="ko-KR" dirty="0" err="1"/>
              <a:t>Consurf</a:t>
            </a:r>
            <a:r>
              <a:rPr kumimoji="1" lang="en-US" altLang="ko-KR" dirty="0"/>
              <a:t> Servers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BDDF1-5A75-5846-B433-54D0ED0CDD81}"/>
              </a:ext>
            </a:extLst>
          </p:cNvPr>
          <p:cNvSpPr txBox="1"/>
          <p:nvPr/>
        </p:nvSpPr>
        <p:spPr>
          <a:xfrm>
            <a:off x="3333509" y="3206187"/>
            <a:ext cx="293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consurf.tau.ac.il</a:t>
            </a:r>
            <a:r>
              <a:rPr kumimoji="1" lang="en-US" altLang="ko-KR" dirty="0"/>
              <a:t>/2016/</a:t>
            </a:r>
            <a:endParaRPr kumimoji="1"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370D3445-2F5D-2E4C-8475-6A79301B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7438"/>
            <a:ext cx="9144000" cy="285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6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A24DCB3-531C-3B4E-A85C-BC5FA476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3" y="1384216"/>
            <a:ext cx="8849389" cy="3273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D1EF8-BAD2-A44C-B274-1F0EB0C7555F}"/>
              </a:ext>
            </a:extLst>
          </p:cNvPr>
          <p:cNvSpPr txBox="1"/>
          <p:nvPr/>
        </p:nvSpPr>
        <p:spPr>
          <a:xfrm>
            <a:off x="4367635" y="3978155"/>
            <a:ext cx="153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Download this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3B1C0-39A0-D34D-9DC8-0630042FA0D7}"/>
              </a:ext>
            </a:extLst>
          </p:cNvPr>
          <p:cNvSpPr txBox="1"/>
          <p:nvPr/>
        </p:nvSpPr>
        <p:spPr>
          <a:xfrm>
            <a:off x="1879028" y="303210"/>
            <a:ext cx="6039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After waiting for a while…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9C51B-210F-E040-BC76-AC7516FBDB44}"/>
              </a:ext>
            </a:extLst>
          </p:cNvPr>
          <p:cNvSpPr txBox="1"/>
          <p:nvPr/>
        </p:nvSpPr>
        <p:spPr>
          <a:xfrm>
            <a:off x="3448101" y="4974598"/>
            <a:ext cx="22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Open in the </a:t>
            </a:r>
            <a:r>
              <a:rPr kumimoji="1" lang="en-US" altLang="ko-KR" dirty="0" err="1"/>
              <a:t>ChimeraX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840F5-E7FC-F241-8791-630835AE9724}"/>
              </a:ext>
            </a:extLst>
          </p:cNvPr>
          <p:cNvSpPr txBox="1"/>
          <p:nvPr/>
        </p:nvSpPr>
        <p:spPr>
          <a:xfrm>
            <a:off x="401934" y="1014884"/>
            <a:ext cx="550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consurf.tau.ac.il</a:t>
            </a:r>
            <a:r>
              <a:rPr kumimoji="1" lang="en" altLang="ko-Kore-KR" dirty="0"/>
              <a:t>/results/1591857071/</a:t>
            </a:r>
            <a:r>
              <a:rPr kumimoji="1" lang="en" altLang="ko-Kore-KR" dirty="0" err="1"/>
              <a:t>output.php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994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B1D554-3473-D84A-AB31-FCE65F91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59" y="0"/>
            <a:ext cx="4235482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76CACB-8FCF-4847-A6AC-33E86441A92A}"/>
              </a:ext>
            </a:extLst>
          </p:cNvPr>
          <p:cNvSpPr/>
          <p:nvPr/>
        </p:nvSpPr>
        <p:spPr>
          <a:xfrm>
            <a:off x="3022783" y="4400032"/>
            <a:ext cx="1306286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FDF5B-DBC2-1844-8465-681C7E834586}"/>
              </a:ext>
            </a:extLst>
          </p:cNvPr>
          <p:cNvSpPr txBox="1"/>
          <p:nvPr/>
        </p:nvSpPr>
        <p:spPr>
          <a:xfrm>
            <a:off x="2893670" y="3946967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여기를 클릭하면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414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7BAA8A-D11E-D444-B5A5-A23ECADFEF5B}"/>
              </a:ext>
            </a:extLst>
          </p:cNvPr>
          <p:cNvSpPr txBox="1"/>
          <p:nvPr/>
        </p:nvSpPr>
        <p:spPr>
          <a:xfrm>
            <a:off x="1879028" y="303210"/>
            <a:ext cx="6039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Color based on the b-factors (modified by conservations score)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495D1-7F9C-7F4F-84C5-8DE7E2B1C62C}"/>
              </a:ext>
            </a:extLst>
          </p:cNvPr>
          <p:cNvSpPr txBox="1"/>
          <p:nvPr/>
        </p:nvSpPr>
        <p:spPr>
          <a:xfrm>
            <a:off x="486137" y="1678329"/>
            <a:ext cx="272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linkClick r:id="rId2"/>
              </a:rPr>
              <a:t>color bfactor</a:t>
            </a:r>
            <a:r>
              <a:rPr lang="en-US" altLang="ko-KR" b="1" dirty="0"/>
              <a:t> range -1.2, 3</a:t>
            </a:r>
            <a:endParaRPr kumimoji="1" lang="ko-KR" altLang="en-US" dirty="0"/>
          </a:p>
        </p:txBody>
      </p:sp>
      <p:pic>
        <p:nvPicPr>
          <p:cNvPr id="9" name="그림 8" descr="실내, 작은이(가) 표시된 사진&#10;&#10;자동 생성된 설명">
            <a:extLst>
              <a:ext uri="{FF2B5EF4-FFF2-40B4-BE49-F238E27FC236}">
                <a16:creationId xmlns:a16="http://schemas.microsoft.com/office/drawing/2014/main" id="{D7DDF17C-3DF3-424F-8BAE-CE73FD3A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33" y="2032051"/>
            <a:ext cx="5205933" cy="4522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297FE-929F-9244-9A02-20B3FFE4D0D2}"/>
              </a:ext>
            </a:extLst>
          </p:cNvPr>
          <p:cNvSpPr txBox="1"/>
          <p:nvPr/>
        </p:nvSpPr>
        <p:spPr>
          <a:xfrm>
            <a:off x="2036304" y="6185458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Conserved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CB0B0C-3E56-4941-BF72-3FDCD53CEBEC}"/>
              </a:ext>
            </a:extLst>
          </p:cNvPr>
          <p:cNvSpPr txBox="1"/>
          <p:nvPr/>
        </p:nvSpPr>
        <p:spPr>
          <a:xfrm>
            <a:off x="5911480" y="6185458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solidFill>
                  <a:srgbClr val="FF0000"/>
                </a:solidFill>
              </a:rPr>
              <a:t>Diversed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02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17EAB9-9195-ED47-A3DA-C5E78A986D87}"/>
              </a:ext>
            </a:extLst>
          </p:cNvPr>
          <p:cNvSpPr txBox="1"/>
          <p:nvPr/>
        </p:nvSpPr>
        <p:spPr>
          <a:xfrm>
            <a:off x="260850" y="300103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linkClick r:id="rId2"/>
              </a:rPr>
              <a:t>color bfactor</a:t>
            </a:r>
            <a:r>
              <a:rPr lang="en-US" altLang="ko-KR" b="1" dirty="0"/>
              <a:t> range -1.2, 3 palette </a:t>
            </a:r>
            <a:r>
              <a:rPr lang="en-US" altLang="ko-KR" b="1" dirty="0" err="1"/>
              <a:t>PiYG</a:t>
            </a:r>
            <a:endParaRPr kumimoji="1" lang="ko-KR" altLang="en-US" dirty="0"/>
          </a:p>
        </p:txBody>
      </p:sp>
      <p:pic>
        <p:nvPicPr>
          <p:cNvPr id="6" name="그림 5" descr="꽃, 실내, 케이크, 식물이(가) 표시된 사진&#10;&#10;자동 생성된 설명">
            <a:extLst>
              <a:ext uri="{FF2B5EF4-FFF2-40B4-BE49-F238E27FC236}">
                <a16:creationId xmlns:a16="http://schemas.microsoft.com/office/drawing/2014/main" id="{F7A66C7A-6659-EB43-B7E4-3551D0E4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00" y="983237"/>
            <a:ext cx="6331353" cy="5357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A1D5B-5A45-624F-8ED5-FECD76C265B2}"/>
              </a:ext>
            </a:extLst>
          </p:cNvPr>
          <p:cNvSpPr txBox="1"/>
          <p:nvPr/>
        </p:nvSpPr>
        <p:spPr>
          <a:xfrm>
            <a:off x="2054087" y="5874763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67E7"/>
                </a:solidFill>
              </a:rPr>
              <a:t>Conserved</a:t>
            </a:r>
            <a:endParaRPr kumimoji="1" lang="ko-KR" altLang="en-US" dirty="0">
              <a:solidFill>
                <a:srgbClr val="FF67E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604E5-AFA0-254D-8362-DD6E106C662D}"/>
              </a:ext>
            </a:extLst>
          </p:cNvPr>
          <p:cNvSpPr txBox="1"/>
          <p:nvPr/>
        </p:nvSpPr>
        <p:spPr>
          <a:xfrm>
            <a:off x="6500713" y="5874763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82FB3B"/>
                </a:solidFill>
              </a:rPr>
              <a:t>Conserved</a:t>
            </a:r>
            <a:endParaRPr kumimoji="1" lang="ko-KR" altLang="en-US" dirty="0">
              <a:solidFill>
                <a:srgbClr val="82F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54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6E14E2-DDDF-594A-AC39-761E29649FAB}"/>
              </a:ext>
            </a:extLst>
          </p:cNvPr>
          <p:cNvSpPr txBox="1"/>
          <p:nvPr/>
        </p:nvSpPr>
        <p:spPr>
          <a:xfrm>
            <a:off x="2817203" y="226963"/>
            <a:ext cx="6007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두 가지 구조의 비교 </a:t>
            </a:r>
            <a:endParaRPr kumimoji="1" lang="en-US" altLang="ko-KR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E4D961-A802-CB47-A194-7D4C931C1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8" r="26360"/>
          <a:stretch/>
        </p:blipFill>
        <p:spPr>
          <a:xfrm>
            <a:off x="536094" y="1906181"/>
            <a:ext cx="3166567" cy="4485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E7198-1954-CE47-B78C-630449268CA3}"/>
              </a:ext>
            </a:extLst>
          </p:cNvPr>
          <p:cNvSpPr txBox="1"/>
          <p:nvPr/>
        </p:nvSpPr>
        <p:spPr>
          <a:xfrm>
            <a:off x="1738267" y="6221128"/>
            <a:ext cx="136928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62" b="1" dirty="0">
                <a:latin typeface="Arial" panose="020B0604020202020204" pitchFamily="34" charset="0"/>
                <a:cs typeface="Arial" panose="020B0604020202020204" pitchFamily="34" charset="0"/>
              </a:rPr>
              <a:t>Hexokinase</a:t>
            </a:r>
            <a:endParaRPr kumimoji="1" lang="ko-KR" altLang="en-US" sz="166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71D9B-7F8D-AA47-B867-3F612123B7A9}"/>
              </a:ext>
            </a:extLst>
          </p:cNvPr>
          <p:cNvSpPr txBox="1"/>
          <p:nvPr/>
        </p:nvSpPr>
        <p:spPr>
          <a:xfrm>
            <a:off x="6147224" y="6151617"/>
            <a:ext cx="245291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62" b="1" dirty="0">
                <a:latin typeface="Arial" panose="020B0604020202020204" pitchFamily="34" charset="0"/>
                <a:cs typeface="Arial" panose="020B0604020202020204" pitchFamily="34" charset="0"/>
              </a:rPr>
              <a:t>Hexokinase + Glucose</a:t>
            </a:r>
            <a:endParaRPr kumimoji="1" lang="ko-KR" altLang="en-US" sz="166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7F3D5-D19E-074E-A565-93F6DEE13E95}"/>
              </a:ext>
            </a:extLst>
          </p:cNvPr>
          <p:cNvSpPr txBox="1"/>
          <p:nvPr/>
        </p:nvSpPr>
        <p:spPr>
          <a:xfrm>
            <a:off x="3615854" y="1784550"/>
            <a:ext cx="1239442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77" b="1" dirty="0">
                <a:latin typeface="Arial" panose="020B0604020202020204" pitchFamily="34" charset="0"/>
                <a:cs typeface="Arial" panose="020B0604020202020204" pitchFamily="34" charset="0"/>
              </a:rPr>
              <a:t>Hexokinase</a:t>
            </a:r>
            <a:endParaRPr kumimoji="1" lang="ko-KR" altLang="en-US" sz="147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734602-F913-A241-9A58-988D30A57F8F}"/>
              </a:ext>
            </a:extLst>
          </p:cNvPr>
          <p:cNvSpPr/>
          <p:nvPr/>
        </p:nvSpPr>
        <p:spPr>
          <a:xfrm>
            <a:off x="2490678" y="1477564"/>
            <a:ext cx="1303947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77" dirty="0" err="1">
                <a:latin typeface="Arial" panose="020B0604020202020204" pitchFamily="34" charset="0"/>
                <a:cs typeface="Arial" panose="020B0604020202020204" pitchFamily="34" charset="0"/>
              </a:rPr>
              <a:t>Gucose+ATP</a:t>
            </a:r>
            <a:endParaRPr lang="ko-KR" altLang="en-US" sz="1477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BE859A-A60A-A649-82F3-369E518605F8}"/>
              </a:ext>
            </a:extLst>
          </p:cNvPr>
          <p:cNvSpPr/>
          <p:nvPr/>
        </p:nvSpPr>
        <p:spPr>
          <a:xfrm>
            <a:off x="4866400" y="1487904"/>
            <a:ext cx="2520242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77" dirty="0">
                <a:latin typeface="Arial" panose="020B0604020202020204" pitchFamily="34" charset="0"/>
                <a:cs typeface="Arial" panose="020B0604020202020204" pitchFamily="34" charset="0"/>
              </a:rPr>
              <a:t>Glucose-6-Phosphate+ADP</a:t>
            </a:r>
            <a:endParaRPr lang="ko-KR" altLang="en-US" sz="1477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5FC21D-1D7F-0040-9B25-77E530C8387A}"/>
              </a:ext>
            </a:extLst>
          </p:cNvPr>
          <p:cNvCxnSpPr/>
          <p:nvPr/>
        </p:nvCxnSpPr>
        <p:spPr>
          <a:xfrm>
            <a:off x="3818970" y="1644072"/>
            <a:ext cx="914618" cy="0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0271AB-FA4E-F048-9006-E233483B749F}"/>
              </a:ext>
            </a:extLst>
          </p:cNvPr>
          <p:cNvSpPr txBox="1"/>
          <p:nvPr/>
        </p:nvSpPr>
        <p:spPr>
          <a:xfrm>
            <a:off x="5820834" y="3969486"/>
            <a:ext cx="941283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77" b="1" dirty="0" err="1">
                <a:latin typeface="Arial" panose="020B0604020202020204" pitchFamily="34" charset="0"/>
                <a:cs typeface="Arial" panose="020B0604020202020204" pitchFamily="34" charset="0"/>
              </a:rPr>
              <a:t>글루코스</a:t>
            </a:r>
            <a:endParaRPr kumimoji="1" lang="en-US" altLang="ko-KR" sz="1477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sz="1477" b="1" dirty="0">
                <a:latin typeface="Arial" panose="020B0604020202020204" pitchFamily="34" charset="0"/>
                <a:cs typeface="Arial" panose="020B0604020202020204" pitchFamily="34" charset="0"/>
              </a:rPr>
              <a:t>Glucose</a:t>
            </a:r>
            <a:endParaRPr kumimoji="1" lang="ko-KR" altLang="en-US" sz="147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404203-177B-9A4D-BD35-8973E7B857B8}"/>
              </a:ext>
            </a:extLst>
          </p:cNvPr>
          <p:cNvCxnSpPr>
            <a:cxnSpLocks/>
          </p:cNvCxnSpPr>
          <p:nvPr/>
        </p:nvCxnSpPr>
        <p:spPr>
          <a:xfrm>
            <a:off x="6638430" y="4239381"/>
            <a:ext cx="422802" cy="176258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01656D4E-A84D-4944-A28F-A8975430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995" y="2094648"/>
            <a:ext cx="6384325" cy="4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8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9E1439-D7E4-E047-946A-535CB2A22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28"/>
          <a:stretch/>
        </p:blipFill>
        <p:spPr>
          <a:xfrm>
            <a:off x="146643" y="1076445"/>
            <a:ext cx="4229657" cy="5272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24F085-A0FA-B84B-89E0-D007FAA30980}"/>
              </a:ext>
            </a:extLst>
          </p:cNvPr>
          <p:cNvSpPr txBox="1"/>
          <p:nvPr/>
        </p:nvSpPr>
        <p:spPr>
          <a:xfrm>
            <a:off x="1360144" y="59251"/>
            <a:ext cx="831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두 종류의 서로 모양이 약간 다른 구조를 로드 </a:t>
            </a:r>
            <a:endParaRPr kumimoji="1"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EE9CF-552E-CD47-B619-DB81BF24C71A}"/>
              </a:ext>
            </a:extLst>
          </p:cNvPr>
          <p:cNvSpPr txBox="1"/>
          <p:nvPr/>
        </p:nvSpPr>
        <p:spPr>
          <a:xfrm>
            <a:off x="1410938" y="642508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open 1ig8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1A5A5-9FA3-F94B-BEA5-E4D764E59873}"/>
              </a:ext>
            </a:extLst>
          </p:cNvPr>
          <p:cNvSpPr txBox="1"/>
          <p:nvPr/>
        </p:nvSpPr>
        <p:spPr>
          <a:xfrm>
            <a:off x="601884" y="707113"/>
            <a:ext cx="331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Yeast Hexokinase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ApoEnzyme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CC90D-DCB6-2D48-BB2F-2AA9CA63D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21"/>
          <a:stretch/>
        </p:blipFill>
        <p:spPr>
          <a:xfrm>
            <a:off x="4620986" y="1076445"/>
            <a:ext cx="3620189" cy="530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B8683C-7B4C-144C-8D54-D8FDFBFA19E3}"/>
              </a:ext>
            </a:extLst>
          </p:cNvPr>
          <p:cNvSpPr txBox="1"/>
          <p:nvPr/>
        </p:nvSpPr>
        <p:spPr>
          <a:xfrm>
            <a:off x="5554190" y="642508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open 1bdg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7B15A-6AE6-7547-A1ED-1D6E346F1561}"/>
              </a:ext>
            </a:extLst>
          </p:cNvPr>
          <p:cNvSpPr txBox="1"/>
          <p:nvPr/>
        </p:nvSpPr>
        <p:spPr>
          <a:xfrm>
            <a:off x="4656678" y="729826"/>
            <a:ext cx="312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Glucose + Yeast Hexokinase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95C4B0-E7C7-2D4E-98D2-0A369B34CD1D}"/>
              </a:ext>
            </a:extLst>
          </p:cNvPr>
          <p:cNvSpPr/>
          <p:nvPr/>
        </p:nvSpPr>
        <p:spPr>
          <a:xfrm>
            <a:off x="5971131" y="324433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rgbClr val="AD94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1ig8</a:t>
            </a:r>
            <a:endParaRPr lang="ko-KR" altLang="en-US" b="1" dirty="0">
              <a:solidFill>
                <a:srgbClr val="AD94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2C83CF-3147-8745-819E-203EA686585C}"/>
              </a:ext>
            </a:extLst>
          </p:cNvPr>
          <p:cNvSpPr/>
          <p:nvPr/>
        </p:nvSpPr>
        <p:spPr>
          <a:xfrm>
            <a:off x="6053560" y="5227029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1bdg</a:t>
            </a:r>
            <a:endParaRPr lang="ko-KR" altLang="en-US" b="1" dirty="0">
              <a:solidFill>
                <a:schemeClr val="accent5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151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24F085-A0FA-B84B-89E0-D007FAA30980}"/>
              </a:ext>
            </a:extLst>
          </p:cNvPr>
          <p:cNvSpPr txBox="1"/>
          <p:nvPr/>
        </p:nvSpPr>
        <p:spPr>
          <a:xfrm>
            <a:off x="2759625" y="153115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두 가지 구조를 </a:t>
            </a:r>
            <a:r>
              <a:rPr kumimoji="1" lang="ko-KR" altLang="en-US" sz="2400" b="1" dirty="0" err="1"/>
              <a:t>중첩시켜서</a:t>
            </a:r>
            <a:r>
              <a:rPr kumimoji="1" lang="ko-KR" altLang="en-US" sz="2400" b="1" dirty="0"/>
              <a:t> 비교한다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75F5F-BE9C-844C-A977-3C5A1CEB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39" y="891572"/>
            <a:ext cx="5631727" cy="2519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3E3E91-FB27-B74C-BC1D-BE140FB90E15}"/>
              </a:ext>
            </a:extLst>
          </p:cNvPr>
          <p:cNvSpPr txBox="1"/>
          <p:nvPr/>
        </p:nvSpPr>
        <p:spPr>
          <a:xfrm>
            <a:off x="263567" y="3651348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Superimpose 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679900-8348-8546-8EF2-BF37413A4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66" y="3649064"/>
            <a:ext cx="2959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40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F4AB288-EAD6-4241-9B2E-F27B0D9C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101" y="3102015"/>
            <a:ext cx="3173899" cy="37559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4DA560-6351-CB49-AED3-73D58FA7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22072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56B8B1-069B-2C47-A549-5E889A140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604" y="0"/>
            <a:ext cx="3064396" cy="3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76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3FB8F-0117-2C46-AD70-9CFEDBAA3A00}"/>
              </a:ext>
            </a:extLst>
          </p:cNvPr>
          <p:cNvSpPr txBox="1"/>
          <p:nvPr/>
        </p:nvSpPr>
        <p:spPr>
          <a:xfrm>
            <a:off x="4005621" y="163164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모핑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</p:txBody>
      </p:sp>
      <p:pic>
        <p:nvPicPr>
          <p:cNvPr id="10" name="movie">
            <a:hlinkClick r:id="" action="ppaction://media"/>
            <a:extLst>
              <a:ext uri="{FF2B5EF4-FFF2-40B4-BE49-F238E27FC236}">
                <a16:creationId xmlns:a16="http://schemas.microsoft.com/office/drawing/2014/main" id="{EA7271D7-C463-6941-BC4E-9554D35D96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339" y="1594332"/>
            <a:ext cx="4281983" cy="3961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7614A-8B4D-8E42-B43C-E670AA5CC5F3}"/>
              </a:ext>
            </a:extLst>
          </p:cNvPr>
          <p:cNvSpPr txBox="1"/>
          <p:nvPr/>
        </p:nvSpPr>
        <p:spPr>
          <a:xfrm>
            <a:off x="533641" y="5624767"/>
            <a:ext cx="42226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linkClick r:id="rId5"/>
              </a:rPr>
              <a:t>coordset</a:t>
            </a:r>
            <a:r>
              <a:rPr lang="en-US" altLang="ko-KR" b="1" dirty="0"/>
              <a:t> #3</a:t>
            </a:r>
          </a:p>
          <a:p>
            <a:r>
              <a:rPr lang="en-US" altLang="ko-KR" b="1" dirty="0">
                <a:hlinkClick r:id="rId6"/>
              </a:rPr>
              <a:t>movie record</a:t>
            </a:r>
            <a:endParaRPr lang="en-US" altLang="ko-KR" b="1" dirty="0"/>
          </a:p>
          <a:p>
            <a:r>
              <a:rPr lang="en-US" altLang="ko-KR" b="1" dirty="0">
                <a:hlinkClick r:id="rId5"/>
              </a:rPr>
              <a:t>coordset</a:t>
            </a:r>
            <a:r>
              <a:rPr lang="en-US" altLang="ko-KR" b="1" dirty="0"/>
              <a:t> #3</a:t>
            </a:r>
          </a:p>
          <a:p>
            <a:r>
              <a:rPr lang="en-US" altLang="ko-KR" b="1" dirty="0">
                <a:hlinkClick r:id="rId7"/>
              </a:rPr>
              <a:t>movie encode</a:t>
            </a:r>
            <a:r>
              <a:rPr lang="en-US" altLang="ko-KR" b="1" dirty="0"/>
              <a:t> movie.mp4 framerate 25.0</a:t>
            </a:r>
          </a:p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BB2C1-1065-3740-9D3D-4C87935CF38B}"/>
              </a:ext>
            </a:extLst>
          </p:cNvPr>
          <p:cNvSpPr txBox="1"/>
          <p:nvPr/>
        </p:nvSpPr>
        <p:spPr>
          <a:xfrm>
            <a:off x="533641" y="1121052"/>
            <a:ext cx="227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morph #1, 2 frame 20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57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0D08D0-E72B-B64E-AF9D-1C36882C2C56}"/>
              </a:ext>
            </a:extLst>
          </p:cNvPr>
          <p:cNvSpPr txBox="1"/>
          <p:nvPr/>
        </p:nvSpPr>
        <p:spPr>
          <a:xfrm>
            <a:off x="2308212" y="129965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출판 수준의 그림 그리기 </a:t>
            </a:r>
            <a:endParaRPr kumimoji="1" lang="en-US" altLang="ko-KR" sz="2400" b="1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B13DF98-7F5D-844D-B57F-0856B4066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0" y="2249326"/>
            <a:ext cx="7818783" cy="38999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E73BB6-C2DD-D64F-9C0D-A65840D46406}"/>
              </a:ext>
            </a:extLst>
          </p:cNvPr>
          <p:cNvSpPr/>
          <p:nvPr/>
        </p:nvSpPr>
        <p:spPr>
          <a:xfrm>
            <a:off x="451413" y="64476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www.researchgate.net</a:t>
            </a:r>
            <a:r>
              <a:rPr lang="ko-KR" altLang="en-US" dirty="0"/>
              <a:t>/</a:t>
            </a:r>
            <a:r>
              <a:rPr lang="ko-KR" altLang="en-US" dirty="0" err="1"/>
              <a:t>publication</a:t>
            </a:r>
            <a:r>
              <a:rPr lang="ko-KR" altLang="en-US" dirty="0"/>
              <a:t>/329192647_Structure-function_analysis_of_neutralizing_antibodies_to_H7N9_influenza_from_naturally_infected_humans</a:t>
            </a:r>
          </a:p>
        </p:txBody>
      </p:sp>
    </p:spTree>
    <p:extLst>
      <p:ext uri="{BB962C8B-B14F-4D97-AF65-F5344CB8AC3E}">
        <p14:creationId xmlns:p14="http://schemas.microsoft.com/office/powerpoint/2010/main" val="19116516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3C1BDA-1765-4B45-AD2C-D9418093CCD2}"/>
              </a:ext>
            </a:extLst>
          </p:cNvPr>
          <p:cNvSpPr txBox="1"/>
          <p:nvPr/>
        </p:nvSpPr>
        <p:spPr>
          <a:xfrm>
            <a:off x="3981724" y="328747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PDB </a:t>
            </a:r>
            <a:r>
              <a:rPr kumimoji="1" lang="ko-KR" altLang="en-US" sz="2400" b="1" dirty="0"/>
              <a:t>데이터 다운로드 </a:t>
            </a:r>
            <a:endParaRPr kumimoji="1"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A96D4-EC0E-3B44-BD6D-2D9C32AD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86" y="1213023"/>
            <a:ext cx="7721600" cy="16637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3CABECC-42A7-5C4C-8B60-DAC5D9EE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69" y="2876722"/>
            <a:ext cx="3640773" cy="3981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B2CC05-7EA2-EA47-9250-98947998B6BF}"/>
              </a:ext>
            </a:extLst>
          </p:cNvPr>
          <p:cNvSpPr txBox="1"/>
          <p:nvPr/>
        </p:nvSpPr>
        <p:spPr>
          <a:xfrm>
            <a:off x="5180612" y="296385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Open 6II4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9344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2FBD67C-4FDC-BE45-BA7B-6ACF3227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188977"/>
            <a:ext cx="5962650" cy="4480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2C9BA2-0440-8348-83F5-95745C1B98E6}"/>
              </a:ext>
            </a:extLst>
          </p:cNvPr>
          <p:cNvSpPr txBox="1"/>
          <p:nvPr/>
        </p:nvSpPr>
        <p:spPr>
          <a:xfrm>
            <a:off x="2073411" y="355252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다운로드를 해서 내용을 살펴보니</a:t>
            </a:r>
            <a:r>
              <a:rPr kumimoji="1" lang="en-US" altLang="ko-KR" sz="2400" b="1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1B88E-FFE0-D644-B6FB-0C56C00AD13A}"/>
              </a:ext>
            </a:extLst>
          </p:cNvPr>
          <p:cNvSpPr txBox="1"/>
          <p:nvPr/>
        </p:nvSpPr>
        <p:spPr>
          <a:xfrm>
            <a:off x="1068861" y="5717916"/>
            <a:ext cx="81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단백질 결정화 과정에서 하나의 단위 결정에 두 개의 분자가 들어가서 </a:t>
            </a:r>
            <a:r>
              <a:rPr kumimoji="1" lang="ko-KR" altLang="en-US" dirty="0" err="1"/>
              <a:t>결정화됨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CF38D-A73E-F14B-9F1C-81EB2DA30F65}"/>
              </a:ext>
            </a:extLst>
          </p:cNvPr>
          <p:cNvSpPr txBox="1"/>
          <p:nvPr/>
        </p:nvSpPr>
        <p:spPr>
          <a:xfrm>
            <a:off x="1140707" y="6318082"/>
            <a:ext cx="615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시각화 과정에서는 하나만을 이용하므로 한 분자를 제거함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5399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F351A37-14A5-CE44-BB01-20373AA9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866"/>
            <a:ext cx="9144000" cy="5816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9E5406-7F55-1B49-9C88-788284FDDA82}"/>
              </a:ext>
            </a:extLst>
          </p:cNvPr>
          <p:cNvSpPr txBox="1"/>
          <p:nvPr/>
        </p:nvSpPr>
        <p:spPr>
          <a:xfrm>
            <a:off x="250158" y="2268638"/>
            <a:ext cx="528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왼쪽 마우스 버튼 누른 상태에서 마우스 이동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7D704-E30E-9A44-87E2-D6275FFD0094}"/>
              </a:ext>
            </a:extLst>
          </p:cNvPr>
          <p:cNvSpPr txBox="1"/>
          <p:nvPr/>
        </p:nvSpPr>
        <p:spPr>
          <a:xfrm>
            <a:off x="250158" y="6284462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스크롤 휠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줌 인</a:t>
            </a:r>
            <a:r>
              <a:rPr kumimoji="1" lang="en-US" altLang="ko-KR" dirty="0"/>
              <a:t>-</a:t>
            </a:r>
            <a:r>
              <a:rPr kumimoji="1" lang="ko-KR" altLang="en-US" dirty="0"/>
              <a:t>아웃 </a:t>
            </a:r>
            <a:endParaRPr kumimoji="1" lang="en-US" altLang="ko-KR" dirty="0"/>
          </a:p>
          <a:p>
            <a:r>
              <a:rPr kumimoji="1" lang="ko-KR" altLang="en-US" dirty="0"/>
              <a:t>오른쪽 마우스 버튼 누른 상태에서 마우스 이동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분자 이동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FD8361A-1F48-FC4F-B870-5853B809C6BA}"/>
              </a:ext>
            </a:extLst>
          </p:cNvPr>
          <p:cNvSpPr txBox="1">
            <a:spLocks noChangeArrowheads="1"/>
          </p:cNvSpPr>
          <p:nvPr/>
        </p:nvSpPr>
        <p:spPr>
          <a:xfrm>
            <a:off x="839938" y="250372"/>
            <a:ext cx="7886700" cy="606566"/>
          </a:xfrm>
          <a:prstGeom prst="rect">
            <a:avLst/>
          </a:prstGeom>
        </p:spPr>
        <p:txBody>
          <a:bodyPr vert="horz" lIns="84406" tIns="42203" rIns="84406" bIns="42203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954" b="1" dirty="0"/>
              <a:t>RCSB PDB </a:t>
            </a:r>
            <a:r>
              <a:rPr lang="ko-KR" altLang="en-US" sz="2954" b="1" dirty="0"/>
              <a:t>웹사이트</a:t>
            </a:r>
            <a:r>
              <a:rPr lang="en-US" altLang="en-US" sz="2954" b="1" dirty="0"/>
              <a:t> </a:t>
            </a:r>
            <a:r>
              <a:rPr lang="ko-KR" altLang="en-US" sz="2954" b="1" dirty="0"/>
              <a:t>에서 단백질 구조 살펴보기 </a:t>
            </a:r>
            <a:endParaRPr lang="en-US" altLang="en-US" sz="2954" b="1" dirty="0"/>
          </a:p>
        </p:txBody>
      </p:sp>
    </p:spTree>
    <p:extLst>
      <p:ext uri="{BB962C8B-B14F-4D97-AF65-F5344CB8AC3E}">
        <p14:creationId xmlns:p14="http://schemas.microsoft.com/office/powerpoint/2010/main" val="2919437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B37CE4-7F78-F14B-ADE5-E320159A1BC4}"/>
              </a:ext>
            </a:extLst>
          </p:cNvPr>
          <p:cNvSpPr txBox="1"/>
          <p:nvPr/>
        </p:nvSpPr>
        <p:spPr>
          <a:xfrm>
            <a:off x="1180618" y="1481559"/>
            <a:ext cx="185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Hide Atom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Show Cartoon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76D43-EEAF-9540-A044-7B5858727A88}"/>
              </a:ext>
            </a:extLst>
          </p:cNvPr>
          <p:cNvSpPr txBox="1"/>
          <p:nvPr/>
        </p:nvSpPr>
        <p:spPr>
          <a:xfrm>
            <a:off x="4849547" y="1481559"/>
            <a:ext cx="223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White Backgrounds</a:t>
            </a:r>
          </a:p>
          <a:p>
            <a:r>
              <a:rPr kumimoji="1" lang="en-US" altLang="ko-KR" dirty="0"/>
              <a:t>4. </a:t>
            </a:r>
            <a:r>
              <a:rPr kumimoji="1" lang="en-US" altLang="ko-KR" dirty="0" err="1"/>
              <a:t>Silluttes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63F5F75-7B4F-134E-974D-8313EAEE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93" y="255593"/>
            <a:ext cx="2743200" cy="1193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7ECF27-72FD-224B-B4C0-2237185B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772" y="255593"/>
            <a:ext cx="4737100" cy="1130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17EC04-9E88-1A4D-B1C8-61FECCAF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1" y="2223556"/>
            <a:ext cx="4737100" cy="47295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F9E4C5-EFA3-C74C-A1A5-3FD56BEFC9D0}"/>
              </a:ext>
            </a:extLst>
          </p:cNvPr>
          <p:cNvSpPr txBox="1"/>
          <p:nvPr/>
        </p:nvSpPr>
        <p:spPr>
          <a:xfrm>
            <a:off x="6465910" y="3059668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Basic Actions</a:t>
            </a:r>
            <a:endParaRPr kumimoji="1" lang="ko-KR" altLang="en-US" dirty="0"/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36021085-F043-424C-B1E3-0DB567E12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772" y="3911580"/>
            <a:ext cx="4871368" cy="22142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5B7C93-23A7-2C4B-BBF6-46F89A7427A9}"/>
              </a:ext>
            </a:extLst>
          </p:cNvPr>
          <p:cNvSpPr txBox="1"/>
          <p:nvPr/>
        </p:nvSpPr>
        <p:spPr>
          <a:xfrm>
            <a:off x="3449931" y="2549935"/>
            <a:ext cx="259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Hemaglutin</a:t>
            </a:r>
            <a:r>
              <a:rPr kumimoji="1" lang="en-US" altLang="ko-KR" dirty="0"/>
              <a:t> : A, B and C,D</a:t>
            </a:r>
          </a:p>
          <a:p>
            <a:r>
              <a:rPr kumimoji="1" lang="en-US" altLang="ko-KR" dirty="0"/>
              <a:t>Antibody : H,L and E,F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2612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C1ACB-BBB8-1045-8BEC-7B1951DF052C}"/>
              </a:ext>
            </a:extLst>
          </p:cNvPr>
          <p:cNvSpPr txBox="1"/>
          <p:nvPr/>
        </p:nvSpPr>
        <p:spPr>
          <a:xfrm>
            <a:off x="2672934" y="355252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불필요한 체인을 제거함 </a:t>
            </a:r>
            <a:endParaRPr kumimoji="1"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738D2-77D8-DB46-853C-57532FBF30F9}"/>
              </a:ext>
            </a:extLst>
          </p:cNvPr>
          <p:cNvSpPr txBox="1"/>
          <p:nvPr/>
        </p:nvSpPr>
        <p:spPr>
          <a:xfrm>
            <a:off x="848139" y="1537252"/>
            <a:ext cx="180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delete #1/C,D,E,F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81FC41-B0E6-E34F-B0FA-046285F5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2083905"/>
            <a:ext cx="3486064" cy="4418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75505-899B-1647-BA01-48EE1AB69827}"/>
              </a:ext>
            </a:extLst>
          </p:cNvPr>
          <p:cNvSpPr txBox="1"/>
          <p:nvPr/>
        </p:nvSpPr>
        <p:spPr>
          <a:xfrm>
            <a:off x="4227443" y="1577009"/>
            <a:ext cx="307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Display </a:t>
            </a:r>
            <a:r>
              <a:rPr kumimoji="1" lang="en-US" altLang="ko-KR" dirty="0" err="1"/>
              <a:t>Hemaglutin</a:t>
            </a:r>
            <a:r>
              <a:rPr kumimoji="1" lang="en-US" altLang="ko-KR" dirty="0"/>
              <a:t> as surfaces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0EE407-3389-D043-9984-317F32B9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01" y="2048192"/>
            <a:ext cx="4489798" cy="44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658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FC658F-FF3A-614D-828A-7DC2E7E3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" y="1467678"/>
            <a:ext cx="4404124" cy="42804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D70875-BA85-1E47-A3A1-795DAF17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39" y="1467678"/>
            <a:ext cx="4258659" cy="412473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BE0B106-4D4B-6949-87D6-3E73643C0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52" y="73797"/>
            <a:ext cx="3721100" cy="119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60CA61-5B35-BD4A-9FB5-71DF53BA42E3}"/>
              </a:ext>
            </a:extLst>
          </p:cNvPr>
          <p:cNvSpPr txBox="1"/>
          <p:nvPr/>
        </p:nvSpPr>
        <p:spPr>
          <a:xfrm>
            <a:off x="984250" y="1014896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Select Regions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07766-B91F-784F-8F50-A915B26E60DF}"/>
              </a:ext>
            </a:extLst>
          </p:cNvPr>
          <p:cNvSpPr txBox="1"/>
          <p:nvPr/>
        </p:nvSpPr>
        <p:spPr>
          <a:xfrm>
            <a:off x="7229060" y="344076"/>
            <a:ext cx="139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Change Style</a:t>
            </a:r>
          </a:p>
          <a:p>
            <a:r>
              <a:rPr kumimoji="1" lang="en-US" altLang="ko-KR" dirty="0"/>
              <a:t>Show Atoms</a:t>
            </a:r>
            <a:endParaRPr kumimoji="1" lang="ko-KR" altLang="en-US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F3B6F8D2-C29A-5046-8E5D-8A3E43271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098" y="5488801"/>
            <a:ext cx="7175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37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757483-897E-E94A-AB14-379BF1FD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08" y="1744729"/>
            <a:ext cx="5099428" cy="496418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3130459-8581-0448-87FB-EF5310F6A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82" y="149086"/>
            <a:ext cx="3886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492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43AC5D-7D43-B442-8E0D-B014C900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76250"/>
            <a:ext cx="8280400" cy="590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D5FC0-E24D-4643-A869-68F789282AC0}"/>
              </a:ext>
            </a:extLst>
          </p:cNvPr>
          <p:cNvSpPr txBox="1"/>
          <p:nvPr/>
        </p:nvSpPr>
        <p:spPr>
          <a:xfrm>
            <a:off x="2133600" y="6058584"/>
            <a:ext cx="6248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Supersampling</a:t>
            </a:r>
            <a:r>
              <a:rPr kumimoji="1" lang="en-US" altLang="ko-KR" dirty="0"/>
              <a:t>: Render image with higher resolution, then resize</a:t>
            </a:r>
          </a:p>
          <a:p>
            <a:r>
              <a:rPr kumimoji="1" lang="en-US" altLang="ko-KR" dirty="0"/>
              <a:t>(Higher quality images)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9105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846B14-D5C7-5746-825E-0620CD835A61}"/>
              </a:ext>
            </a:extLst>
          </p:cNvPr>
          <p:cNvSpPr txBox="1"/>
          <p:nvPr/>
        </p:nvSpPr>
        <p:spPr>
          <a:xfrm>
            <a:off x="2824243" y="417990"/>
            <a:ext cx="763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err="1"/>
              <a:t>Homeworks</a:t>
            </a:r>
            <a:endParaRPr kumimoji="1"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83EDB-4C33-9949-BFC9-B9DD92AB943A}"/>
              </a:ext>
            </a:extLst>
          </p:cNvPr>
          <p:cNvSpPr txBox="1"/>
          <p:nvPr/>
        </p:nvSpPr>
        <p:spPr>
          <a:xfrm>
            <a:off x="276444" y="1391479"/>
            <a:ext cx="88675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b="1" dirty="0"/>
              <a:t>Load two different Ras structure (or protein of your interest)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r>
              <a:rPr kumimoji="1" lang="en-US" altLang="ko-KR" dirty="0"/>
              <a:t>(K-</a:t>
            </a:r>
            <a:r>
              <a:rPr kumimoji="1" lang="en-US" altLang="ko-KR" dirty="0" err="1"/>
              <a:t>RasGDP</a:t>
            </a:r>
            <a:r>
              <a:rPr kumimoji="1" lang="en-US" altLang="ko-KR" dirty="0"/>
              <a:t> bound structure)</a:t>
            </a:r>
          </a:p>
          <a:p>
            <a:r>
              <a:rPr kumimoji="1" lang="en-US" altLang="ko-KR" dirty="0"/>
              <a:t>(K-Ras GPPNHP bound structure)</a:t>
            </a:r>
          </a:p>
          <a:p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2. Draw Structure as Cartoon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3. Using </a:t>
            </a:r>
            <a:r>
              <a:rPr kumimoji="1" lang="en-US" altLang="ko-KR" b="1" dirty="0" err="1"/>
              <a:t>conserf</a:t>
            </a:r>
            <a:r>
              <a:rPr kumimoji="1" lang="en-US" altLang="ko-KR" b="1" dirty="0"/>
              <a:t> server and APBS tools, map conservation and electrostatic information</a:t>
            </a:r>
          </a:p>
          <a:p>
            <a:r>
              <a:rPr kumimoji="1" lang="en-US" altLang="ko-KR" b="1" dirty="0"/>
              <a:t>In surface </a:t>
            </a:r>
          </a:p>
          <a:p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4. Using matchmaker commands, superimpose two structure and draw picture to illustrate </a:t>
            </a:r>
          </a:p>
          <a:p>
            <a:r>
              <a:rPr kumimoji="1" lang="en-US" altLang="ko-KR" b="1" dirty="0"/>
              <a:t>Structural differences between two models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5. Make morph movies from Ras-GDP to Ras-GPPNHP</a:t>
            </a:r>
          </a:p>
        </p:txBody>
      </p:sp>
    </p:spTree>
    <p:extLst>
      <p:ext uri="{BB962C8B-B14F-4D97-AF65-F5344CB8AC3E}">
        <p14:creationId xmlns:p14="http://schemas.microsoft.com/office/powerpoint/2010/main" val="9137204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275D91-1A16-A54B-B9FA-81CDF75CE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1" y="216672"/>
            <a:ext cx="7964557" cy="6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20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94209" y="322903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Arial" charset="0"/>
                <a:ea typeface="Arial" charset="0"/>
                <a:cs typeface="Arial" charset="0"/>
              </a:rPr>
              <a:t>단백질 결정 구조와 이의 해석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3066" y="1283744"/>
            <a:ext cx="751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In PDB, protein structure is represented as </a:t>
            </a:r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x,y,z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coordinate in the space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9792" y="4338693"/>
            <a:ext cx="628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But they are 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not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experimental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results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, but </a:t>
            </a:r>
            <a:r>
              <a:rPr kumimoji="1" lang="en-US" altLang="ko-KR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interpretations</a:t>
            </a:r>
            <a:endParaRPr kumimoji="1" lang="ko-KR" alt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47212" y="4916623"/>
            <a:ext cx="2489200" cy="2014913"/>
            <a:chOff x="247212" y="4916623"/>
            <a:chExt cx="2489200" cy="201491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212" y="4916623"/>
              <a:ext cx="2489200" cy="170401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73203" y="6562204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Arial" charset="0"/>
                  <a:ea typeface="Arial" charset="0"/>
                  <a:cs typeface="Arial" charset="0"/>
                </a:rPr>
                <a:t>Model in PDB</a:t>
              </a:r>
              <a:endParaRPr kumimoji="1" lang="ko-KR" altLang="en-US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25" y="4876216"/>
            <a:ext cx="2607251" cy="17848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13012" y="6540308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Real data (Electron Density)</a:t>
            </a:r>
            <a:endParaRPr kumimoji="1" lang="ko-KR" alt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45" y="4828485"/>
            <a:ext cx="2500604" cy="17118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93585" y="649819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Interpretation of data</a:t>
            </a:r>
            <a:endParaRPr kumimoji="1" lang="ko-KR" altLang="en-US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39792" y="1854189"/>
            <a:ext cx="5696819" cy="2354721"/>
            <a:chOff x="772378" y="1919346"/>
            <a:chExt cx="5696819" cy="235472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5694"/>
            <a:stretch/>
          </p:blipFill>
          <p:spPr>
            <a:xfrm>
              <a:off x="1032478" y="2685448"/>
              <a:ext cx="5436719" cy="127195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2378" y="2129415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Element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9785" y="1919346"/>
              <a:ext cx="8996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Amino Acid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28083" y="2111687"/>
              <a:ext cx="9460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>
                  <a:latin typeface="Arial" charset="0"/>
                  <a:ea typeface="Arial" charset="0"/>
                  <a:cs typeface="Arial" charset="0"/>
                </a:rPr>
                <a:t>Chain name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88363" y="4012457"/>
              <a:ext cx="13612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>
                  <a:latin typeface="Arial" charset="0"/>
                  <a:ea typeface="Arial" charset="0"/>
                  <a:cs typeface="Arial" charset="0"/>
                </a:rPr>
                <a:t>Sequence Number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70389" y="2496659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X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83274" y="2499588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Y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3744" y="2502518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Z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61680" y="2260900"/>
              <a:ext cx="9460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latin typeface="Arial" charset="0"/>
                  <a:ea typeface="Arial" charset="0"/>
                  <a:cs typeface="Arial" charset="0"/>
                </a:rPr>
                <a:t>Coordinates</a:t>
              </a:r>
              <a:endParaRPr kumimoji="1" lang="ko-KR" alt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6" name="직선 연결선[R] 25"/>
            <p:cNvCxnSpPr/>
            <p:nvPr/>
          </p:nvCxnSpPr>
          <p:spPr>
            <a:xfrm flipV="1">
              <a:off x="3270389" y="2500550"/>
              <a:ext cx="1314583" cy="1813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342228" y="2366477"/>
              <a:ext cx="544629" cy="31897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1494628" y="2185049"/>
              <a:ext cx="759859" cy="47239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H="1">
              <a:off x="2443073" y="2373297"/>
              <a:ext cx="1" cy="29442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 flipV="1">
              <a:off x="2697074" y="3924985"/>
              <a:ext cx="17097" cy="1953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CAC1FC5-AA0B-A84D-B8B2-728B50377CFD}"/>
              </a:ext>
            </a:extLst>
          </p:cNvPr>
          <p:cNvSpPr txBox="1"/>
          <p:nvPr/>
        </p:nvSpPr>
        <p:spPr>
          <a:xfrm>
            <a:off x="497166" y="918740"/>
            <a:ext cx="468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Why electron density examination is important?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56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21" grpId="0"/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4936" y="392744"/>
            <a:ext cx="710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Interpretation </a:t>
            </a:r>
            <a:r>
              <a:rPr kumimoji="1" lang="en-US" altLang="ko-KR" sz="2400" b="1">
                <a:latin typeface="Arial" charset="0"/>
                <a:ea typeface="Arial" charset="0"/>
                <a:cs typeface="Arial" charset="0"/>
              </a:rPr>
              <a:t>of electron density in side </a:t>
            </a:r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chains</a:t>
            </a:r>
            <a:endParaRPr kumimoji="1" lang="ko-KR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7351" y="4926374"/>
            <a:ext cx="299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Calcurated</a:t>
            </a:r>
            <a:r>
              <a:rPr kumimoji="1" lang="en-US" altLang="ko-KR" dirty="0"/>
              <a:t> at 1.9A resolutions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64" y="1114647"/>
            <a:ext cx="5595974" cy="3736155"/>
          </a:xfrm>
          <a:prstGeom prst="rect">
            <a:avLst/>
          </a:prstGeom>
        </p:spPr>
      </p:pic>
      <p:grpSp>
        <p:nvGrpSpPr>
          <p:cNvPr id="7" name="Group 19"/>
          <p:cNvGrpSpPr/>
          <p:nvPr/>
        </p:nvGrpSpPr>
        <p:grpSpPr>
          <a:xfrm>
            <a:off x="1739364" y="5371278"/>
            <a:ext cx="5689600" cy="1605350"/>
            <a:chOff x="825500" y="3364341"/>
            <a:chExt cx="5689600" cy="1605350"/>
          </a:xfrm>
        </p:grpSpPr>
        <p:pic>
          <p:nvPicPr>
            <p:cNvPr id="8" name="Picture 7" descr="w1"/>
            <p:cNvPicPr>
              <a:picLocks noChangeAspect="1" noChangeArrowheads="1"/>
            </p:cNvPicPr>
            <p:nvPr/>
          </p:nvPicPr>
          <p:blipFill>
            <a:blip r:embed="rId3">
              <a:lum bright="6000" contras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88" y="3364341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w1"/>
            <p:cNvPicPr>
              <a:picLocks noChangeAspect="1" noChangeArrowheads="1"/>
            </p:cNvPicPr>
            <p:nvPr/>
          </p:nvPicPr>
          <p:blipFill>
            <a:blip r:embed="rId4">
              <a:lum bright="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2688" y="3364341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w3"/>
            <p:cNvPicPr>
              <a:picLocks noChangeAspect="1" noChangeArrowheads="1"/>
            </p:cNvPicPr>
            <p:nvPr/>
          </p:nvPicPr>
          <p:blipFill>
            <a:blip r:embed="rId5">
              <a:lum bright="18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188" y="3364727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w4"/>
            <p:cNvPicPr>
              <a:picLocks noChangeAspect="1" noChangeArrowheads="1"/>
            </p:cNvPicPr>
            <p:nvPr/>
          </p:nvPicPr>
          <p:blipFill>
            <a:blip r:embed="rId6">
              <a:lum bright="6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0" y="3376226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1090613" y="4581954"/>
              <a:ext cx="6492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/>
                <a:t>4 </a:t>
              </a:r>
              <a:r>
                <a:rPr lang="en-GB" dirty="0" err="1"/>
                <a:t>Å</a:t>
              </a:r>
              <a:endParaRPr lang="en-GB" dirty="0"/>
            </a:p>
          </p:txBody>
        </p:sp>
        <p:sp>
          <p:nvSpPr>
            <p:cNvPr id="13" name="Text Box 16"/>
            <p:cNvSpPr txBox="1">
              <a:spLocks noChangeArrowheads="1"/>
            </p:cNvSpPr>
            <p:nvPr/>
          </p:nvSpPr>
          <p:spPr bwMode="auto">
            <a:xfrm>
              <a:off x="4049713" y="4593840"/>
              <a:ext cx="64928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/>
                <a:t>2 </a:t>
              </a:r>
              <a:r>
                <a:rPr lang="en-GB" dirty="0" err="1"/>
                <a:t>Å</a:t>
              </a:r>
              <a:endParaRPr lang="en-GB" dirty="0"/>
            </a:p>
          </p:txBody>
        </p: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2605350" y="4593839"/>
              <a:ext cx="6492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/>
                <a:t>3 </a:t>
              </a:r>
              <a:r>
                <a:rPr lang="en-GB" dirty="0" err="1"/>
                <a:t>Å</a:t>
              </a:r>
              <a:endParaRPr lang="en-GB" dirty="0"/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5624513" y="4602979"/>
              <a:ext cx="64928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/>
                <a:t>1 </a:t>
              </a:r>
              <a:r>
                <a:rPr lang="en-GB" dirty="0" err="1"/>
                <a:t>Å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3056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96774" y="440619"/>
            <a:ext cx="522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Distributions </a:t>
            </a:r>
            <a:r>
              <a:rPr kumimoji="1" lang="en-US" altLang="ko-KR" sz="2400" b="1">
                <a:latin typeface="Arial" charset="0"/>
                <a:ea typeface="Arial" charset="0"/>
                <a:cs typeface="Arial" charset="0"/>
              </a:rPr>
              <a:t>of Resolution in PDB</a:t>
            </a:r>
            <a:endParaRPr kumimoji="1" lang="ko-KR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0507"/>
            <a:ext cx="9144000" cy="2601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066" y="4465675"/>
            <a:ext cx="860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Significant Portion </a:t>
            </a:r>
            <a:r>
              <a:rPr kumimoji="1" lang="en-US" altLang="ko-KR" b="1">
                <a:latin typeface="Arial" charset="0"/>
                <a:ea typeface="Arial" charset="0"/>
                <a:cs typeface="Arial" charset="0"/>
              </a:rPr>
              <a:t>of Structure in PDB 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is mid to lower resolutions (2.5A ~3A)</a:t>
            </a:r>
            <a:endParaRPr kumimoji="1" lang="ko-KR" alt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663" y="5696648"/>
            <a:ext cx="8821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In a perfect world, we can ignore all of low resolution craps and deal only high resolution (atomic-level) structure..</a:t>
            </a:r>
          </a:p>
          <a:p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But…</a:t>
            </a:r>
            <a:endParaRPr kumimoji="1" lang="ko-KR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7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14" y="1046201"/>
            <a:ext cx="7385383" cy="5296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38315"/>
            <a:ext cx="8790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1990</a:t>
            </a:r>
            <a:r>
              <a:rPr kumimoji="1" lang="ko-KR" altLang="en-US" sz="2000" b="1" dirty="0">
                <a:latin typeface="Arial" charset="0"/>
                <a:ea typeface="Arial" charset="0"/>
                <a:cs typeface="Arial" charset="0"/>
              </a:rPr>
              <a:t>년대만 하더라도 단백질 구조를 살펴보는 데는 고가의 워크스테이션이 필요했지만</a:t>
            </a:r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…</a:t>
            </a:r>
            <a:endParaRPr kumimoji="1"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8275" y="648866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rial" charset="0"/>
                <a:ea typeface="Arial" charset="0"/>
                <a:cs typeface="Arial" charset="0"/>
              </a:rPr>
              <a:t>더이상 그렇지 않다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kumimoji="1"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9487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"/>
          <a:stretch/>
        </p:blipFill>
        <p:spPr>
          <a:xfrm>
            <a:off x="0" y="1127051"/>
            <a:ext cx="9144000" cy="54119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6774" y="440619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Deal with low resolution structure</a:t>
            </a:r>
            <a:endParaRPr kumimoji="1" lang="ko-KR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247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95" y="212974"/>
            <a:ext cx="842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In low resolution structure, some of flexible side chain is not visible</a:t>
            </a:r>
            <a:endParaRPr kumimoji="1"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4" y="826029"/>
            <a:ext cx="6273209" cy="4164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6931" y="5230890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Arial" charset="0"/>
                <a:ea typeface="Arial" charset="0"/>
                <a:cs typeface="Arial" charset="0"/>
              </a:rPr>
              <a:t>PDB: 3RYL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4678" y="5230890"/>
            <a:ext cx="474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Namgoong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et al, 2011 Nature </a:t>
            </a:r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Struct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Mol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Biol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92178" y="52308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(3.2 </a:t>
            </a:r>
            <a:r>
              <a:rPr lang="da-DK" altLang="ko-KR" b="1" dirty="0">
                <a:latin typeface="Arial" charset="0"/>
                <a:ea typeface="Arial" charset="0"/>
                <a:cs typeface="Arial" charset="0"/>
              </a:rPr>
              <a:t>Å)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오른쪽 화살표[R] 11"/>
          <p:cNvSpPr/>
          <p:nvPr/>
        </p:nvSpPr>
        <p:spPr>
          <a:xfrm flipH="1">
            <a:off x="6890110" y="1631088"/>
            <a:ext cx="446461" cy="367833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/>
          <p:cNvSpPr/>
          <p:nvPr/>
        </p:nvSpPr>
        <p:spPr>
          <a:xfrm flipH="1">
            <a:off x="6613663" y="3546912"/>
            <a:ext cx="914188" cy="51472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3486" y="5842337"/>
            <a:ext cx="7513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If you want to care about inter-residue interactions and exact distance between than,  check their resolutions (</a:t>
            </a:r>
            <a:r>
              <a:rPr kumimoji="1" lang="en-US" altLang="ko-KR" sz="20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Preferably higher than ~2</a:t>
            </a:r>
            <a:r>
              <a:rPr lang="da-DK" altLang="ko-KR" sz="20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Å)</a:t>
            </a:r>
            <a:endParaRPr kumimoji="1" lang="ko-KR" altLang="en-US" sz="20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10219" y="2500621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Missing density</a:t>
            </a:r>
          </a:p>
          <a:p>
            <a:r>
              <a:rPr kumimoji="1" lang="en-US" altLang="ko-KR" dirty="0"/>
              <a:t>Of flexible </a:t>
            </a:r>
          </a:p>
          <a:p>
            <a:r>
              <a:rPr kumimoji="1" lang="en-US" altLang="ko-KR" dirty="0"/>
              <a:t>Side Chain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1436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146" y="224420"/>
            <a:ext cx="8654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Not every regions of crystallized protein is visible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3090" y="1233377"/>
            <a:ext cx="5252485" cy="4955549"/>
            <a:chOff x="513090" y="1807535"/>
            <a:chExt cx="5252485" cy="49555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29" t="4512" r="18832" b="10996"/>
            <a:stretch/>
          </p:blipFill>
          <p:spPr>
            <a:xfrm>
              <a:off x="513090" y="1807535"/>
              <a:ext cx="5252485" cy="44758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5548" y="6393752"/>
              <a:ext cx="4262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Arial" charset="0"/>
                  <a:ea typeface="Arial" charset="0"/>
                  <a:cs typeface="Arial" charset="0"/>
                </a:rPr>
                <a:t>High resolution structure of actin (1.4 </a:t>
              </a:r>
              <a:r>
                <a:rPr lang="da-DK" altLang="ko-KR" b="1" dirty="0">
                  <a:latin typeface="Arial" charset="0"/>
                  <a:ea typeface="Arial" charset="0"/>
                  <a:cs typeface="Arial" charset="0"/>
                </a:rPr>
                <a:t>Å)</a:t>
              </a:r>
              <a:endParaRPr kumimoji="1" lang="ko-KR" alt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" name="자유형 2"/>
          <p:cNvSpPr/>
          <p:nvPr/>
        </p:nvSpPr>
        <p:spPr>
          <a:xfrm>
            <a:off x="4614531" y="1210880"/>
            <a:ext cx="616688" cy="575390"/>
          </a:xfrm>
          <a:custGeom>
            <a:avLst/>
            <a:gdLst>
              <a:gd name="connsiteX0" fmla="*/ 0 w 616688"/>
              <a:gd name="connsiteY0" fmla="*/ 277679 h 575390"/>
              <a:gd name="connsiteX1" fmla="*/ 446567 w 616688"/>
              <a:gd name="connsiteY1" fmla="*/ 22497 h 575390"/>
              <a:gd name="connsiteX2" fmla="*/ 531627 w 616688"/>
              <a:gd name="connsiteY2" fmla="*/ 65027 h 575390"/>
              <a:gd name="connsiteX3" fmla="*/ 574158 w 616688"/>
              <a:gd name="connsiteY3" fmla="*/ 128823 h 575390"/>
              <a:gd name="connsiteX4" fmla="*/ 616688 w 616688"/>
              <a:gd name="connsiteY4" fmla="*/ 256414 h 575390"/>
              <a:gd name="connsiteX5" fmla="*/ 531627 w 616688"/>
              <a:gd name="connsiteY5" fmla="*/ 554125 h 575390"/>
              <a:gd name="connsiteX6" fmla="*/ 510362 w 616688"/>
              <a:gd name="connsiteY6" fmla="*/ 575390 h 575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688" h="575390">
                <a:moveTo>
                  <a:pt x="0" y="277679"/>
                </a:moveTo>
                <a:cubicBezTo>
                  <a:pt x="251803" y="43861"/>
                  <a:pt x="194235" y="-46321"/>
                  <a:pt x="446567" y="22497"/>
                </a:cubicBezTo>
                <a:cubicBezTo>
                  <a:pt x="477150" y="30838"/>
                  <a:pt x="503274" y="50850"/>
                  <a:pt x="531627" y="65027"/>
                </a:cubicBezTo>
                <a:cubicBezTo>
                  <a:pt x="545804" y="86292"/>
                  <a:pt x="563778" y="105468"/>
                  <a:pt x="574158" y="128823"/>
                </a:cubicBezTo>
                <a:cubicBezTo>
                  <a:pt x="592366" y="169790"/>
                  <a:pt x="616688" y="256414"/>
                  <a:pt x="616688" y="256414"/>
                </a:cubicBezTo>
                <a:cubicBezTo>
                  <a:pt x="589965" y="577087"/>
                  <a:pt x="667442" y="452265"/>
                  <a:pt x="531627" y="554125"/>
                </a:cubicBezTo>
                <a:cubicBezTo>
                  <a:pt x="523607" y="560140"/>
                  <a:pt x="517450" y="568302"/>
                  <a:pt x="510362" y="57539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31219" y="1210880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Missing between His</a:t>
            </a:r>
            <a:r>
              <a:rPr kumimoji="1" lang="en-US" altLang="ko-KR" baseline="30000" dirty="0">
                <a:latin typeface="Arial" charset="0"/>
                <a:ea typeface="Arial" charset="0"/>
                <a:cs typeface="Arial" charset="0"/>
              </a:rPr>
              <a:t>40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 and Gln</a:t>
            </a:r>
            <a:r>
              <a:rPr kumimoji="1" lang="en-US" altLang="ko-KR" baseline="30000" dirty="0">
                <a:latin typeface="Arial" charset="0"/>
                <a:ea typeface="Arial" charset="0"/>
                <a:cs typeface="Arial" charset="0"/>
              </a:rPr>
              <a:t>49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?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57653" y="1892108"/>
            <a:ext cx="33784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urier New" charset="0"/>
                <a:ea typeface="Courier New" charset="0"/>
                <a:cs typeface="Courier New" charset="0"/>
              </a:rPr>
              <a:t>DEDETTALVCDNGSGLVKAGFAGDDAPRAVFPSIVGRPRH</a:t>
            </a:r>
            <a:r>
              <a:rPr lang="ko-KR" altLang="en-US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QGVMVGMG</a:t>
            </a:r>
            <a:r>
              <a:rPr lang="ko-KR" altLang="en-US" dirty="0">
                <a:latin typeface="Courier New" charset="0"/>
                <a:ea typeface="Courier New" charset="0"/>
                <a:cs typeface="Courier New" charset="0"/>
              </a:rPr>
              <a:t>QKDSYVGDEAQSKRGILTLKYPIEHGIITNWDDM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44930" y="310197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Missing Regions</a:t>
            </a:r>
            <a:endParaRPr kumimoji="1" lang="ko-KR" alt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2452" y="6337216"/>
            <a:ext cx="6832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Many high resolutions structure has ‘invisible regions’</a:t>
            </a:r>
          </a:p>
        </p:txBody>
      </p:sp>
    </p:spTree>
    <p:extLst>
      <p:ext uri="{BB962C8B-B14F-4D97-AF65-F5344CB8AC3E}">
        <p14:creationId xmlns:p14="http://schemas.microsoft.com/office/powerpoint/2010/main" val="17526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186010-D0FF-854D-BAFF-680279F26A57}"/>
              </a:ext>
            </a:extLst>
          </p:cNvPr>
          <p:cNvSpPr txBox="1"/>
          <p:nvPr/>
        </p:nvSpPr>
        <p:spPr>
          <a:xfrm>
            <a:off x="1446758" y="307286"/>
            <a:ext cx="6675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Example of High-Resolution Structure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8D1D1-2C17-8A43-ADC0-0411A6770E88}"/>
              </a:ext>
            </a:extLst>
          </p:cNvPr>
          <p:cNvSpPr txBox="1"/>
          <p:nvPr/>
        </p:nvSpPr>
        <p:spPr>
          <a:xfrm>
            <a:off x="429491" y="1399309"/>
            <a:ext cx="583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First, Let’s examined the very high resolution structures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7DF1E-E246-A34B-A27C-AAF5F0B232E6}"/>
              </a:ext>
            </a:extLst>
          </p:cNvPr>
          <p:cNvSpPr txBox="1"/>
          <p:nvPr/>
        </p:nvSpPr>
        <p:spPr>
          <a:xfrm>
            <a:off x="665018" y="21474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PDB : 6DDM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D83E1F8-BF70-A242-A538-1FFAB206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787"/>
            <a:ext cx="9144000" cy="2780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4F9E90-6003-ED41-926B-491688D02249}"/>
              </a:ext>
            </a:extLst>
          </p:cNvPr>
          <p:cNvSpPr txBox="1"/>
          <p:nvPr/>
        </p:nvSpPr>
        <p:spPr>
          <a:xfrm>
            <a:off x="759125" y="6021238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Download PDB Models : open 6ddm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How to download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electron density map file?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706FC-65C3-164D-A67E-C3B51DAC3939}"/>
              </a:ext>
            </a:extLst>
          </p:cNvPr>
          <p:cNvSpPr txBox="1"/>
          <p:nvPr/>
        </p:nvSpPr>
        <p:spPr>
          <a:xfrm>
            <a:off x="6074229" y="5904383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There are many way to do..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6148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1E4345-6E89-5D4A-9FD7-BC60829F89A4}"/>
              </a:ext>
            </a:extLst>
          </p:cNvPr>
          <p:cNvSpPr txBox="1"/>
          <p:nvPr/>
        </p:nvSpPr>
        <p:spPr>
          <a:xfrm>
            <a:off x="1678566" y="0"/>
            <a:ext cx="53735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Download Map files from EDS </a:t>
            </a:r>
          </a:p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(Electron density server)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02824-7237-594E-BAB5-7E739BD588BB}"/>
              </a:ext>
            </a:extLst>
          </p:cNvPr>
          <p:cNvSpPr txBox="1"/>
          <p:nvPr/>
        </p:nvSpPr>
        <p:spPr>
          <a:xfrm>
            <a:off x="603849" y="1224951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open 6ddm from eds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9BF4C4F-82C2-444B-96FD-BD0AF8F7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127"/>
            <a:ext cx="9144000" cy="4682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AD51A-BDB8-C34D-BDE5-8E763D5B1CE6}"/>
              </a:ext>
            </a:extLst>
          </p:cNvPr>
          <p:cNvSpPr txBox="1"/>
          <p:nvPr/>
        </p:nvSpPr>
        <p:spPr>
          <a:xfrm>
            <a:off x="5952227" y="6547596"/>
            <a:ext cx="167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Volume viewers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7C1D3-2FF1-9F4C-9E3F-BF431FA50998}"/>
              </a:ext>
            </a:extLst>
          </p:cNvPr>
          <p:cNvSpPr txBox="1"/>
          <p:nvPr/>
        </p:nvSpPr>
        <p:spPr>
          <a:xfrm>
            <a:off x="3109566" y="1224951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(Electron Density Server)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152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113A9-77B6-8048-9F5D-88F9C906163E}"/>
              </a:ext>
            </a:extLst>
          </p:cNvPr>
          <p:cNvSpPr txBox="1"/>
          <p:nvPr/>
        </p:nvSpPr>
        <p:spPr>
          <a:xfrm>
            <a:off x="1869660" y="219182"/>
            <a:ext cx="5777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Residue Fits in Electron Density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13445A-75D2-6C4C-B4F9-6CCC6C43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0" y="2008633"/>
            <a:ext cx="5451055" cy="3721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BBB73-9820-6F47-9DCA-C8C7917573E3}"/>
              </a:ext>
            </a:extLst>
          </p:cNvPr>
          <p:cNvSpPr txBox="1"/>
          <p:nvPr/>
        </p:nvSpPr>
        <p:spPr>
          <a:xfrm>
            <a:off x="273587" y="986215"/>
            <a:ext cx="32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resfit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#1/A map #2 res -20, 20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B4ECB-6269-2640-887B-D1E4D8DCC4D9}"/>
              </a:ext>
            </a:extLst>
          </p:cNvPr>
          <p:cNvSpPr txBox="1"/>
          <p:nvPr/>
        </p:nvSpPr>
        <p:spPr>
          <a:xfrm>
            <a:off x="273587" y="1420390"/>
            <a:ext cx="751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Change appearance with stick, and zoom at the first amino acids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5021C96-2749-0846-A956-95CE227D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675" y="2539757"/>
            <a:ext cx="3537969" cy="875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8F3E25-A74B-194A-B218-FE81D6980030}"/>
              </a:ext>
            </a:extLst>
          </p:cNvPr>
          <p:cNvSpPr txBox="1"/>
          <p:nvPr/>
        </p:nvSpPr>
        <p:spPr>
          <a:xfrm>
            <a:off x="6159261" y="2188125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Drag map threshold</a:t>
            </a:r>
            <a:endParaRPr kumimoji="1" lang="ko-KR" altLang="en-US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37A11A8-7CA0-EB4F-9EB4-2EFAC64D8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675" y="3946317"/>
            <a:ext cx="3502325" cy="11835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2DB661-BFA0-DE45-8D96-13F4BC4951BE}"/>
              </a:ext>
            </a:extLst>
          </p:cNvPr>
          <p:cNvSpPr txBox="1"/>
          <p:nvPr/>
        </p:nvSpPr>
        <p:spPr>
          <a:xfrm>
            <a:off x="5652469" y="5129861"/>
            <a:ext cx="175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Change amino acids in here…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D97A21-E3E7-474F-8BC0-748F049EFAA5}"/>
              </a:ext>
            </a:extLst>
          </p:cNvPr>
          <p:cNvSpPr txBox="1"/>
          <p:nvPr/>
        </p:nvSpPr>
        <p:spPr>
          <a:xfrm>
            <a:off x="3574923" y="941603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(Set the range of amino acids displaying…)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8457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1F6ADF-9EC1-5D41-9862-F8B63665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94" y="241540"/>
            <a:ext cx="7882327" cy="534832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FF2B154-9F4B-A145-A5D5-521D949C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57" y="6032500"/>
            <a:ext cx="7340600" cy="82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F7E19-A0B7-324B-AEF7-4B4E33B1C024}"/>
              </a:ext>
            </a:extLst>
          </p:cNvPr>
          <p:cNvSpPr txBox="1"/>
          <p:nvPr/>
        </p:nvSpPr>
        <p:spPr>
          <a:xfrm>
            <a:off x="3180721" y="5579022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Move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amino</a:t>
            </a:r>
            <a:r>
              <a:rPr kumimoji="1" lang="en-US" altLang="ko-KR" dirty="0"/>
              <a:t> acids</a:t>
            </a:r>
            <a:r>
              <a:rPr kumimoji="1" lang="ko-KR" altLang="en-US" dirty="0"/>
              <a:t> </a:t>
            </a:r>
            <a:r>
              <a:rPr kumimoji="1" lang="en-US" altLang="ko-KR" dirty="0"/>
              <a:t>through chains…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937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065431-4735-EF46-A46C-0BC9CAE3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603250"/>
            <a:ext cx="8661400" cy="56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1384F-7FF5-1742-B6F6-CABD56AD19D6}"/>
              </a:ext>
            </a:extLst>
          </p:cNvPr>
          <p:cNvSpPr txBox="1"/>
          <p:nvPr/>
        </p:nvSpPr>
        <p:spPr>
          <a:xfrm>
            <a:off x="1510378" y="603250"/>
            <a:ext cx="6460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FFFF00"/>
                </a:solidFill>
              </a:rPr>
              <a:t>Hole in Benzene ring at </a:t>
            </a:r>
            <a:r>
              <a:rPr kumimoji="1" lang="en-US" altLang="ko-KR" sz="2400" b="1" dirty="0" err="1">
                <a:solidFill>
                  <a:srgbClr val="FFFF00"/>
                </a:solidFill>
              </a:rPr>
              <a:t>phenylanalanine</a:t>
            </a:r>
            <a:r>
              <a:rPr kumimoji="1" lang="en-US" altLang="ko-KR" sz="2400" b="1" dirty="0">
                <a:solidFill>
                  <a:srgbClr val="FFFF00"/>
                </a:solidFill>
              </a:rPr>
              <a:t> residues</a:t>
            </a:r>
            <a:endParaRPr kumimoji="1"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47239-F109-F747-BA1C-642399478BF2}"/>
              </a:ext>
            </a:extLst>
          </p:cNvPr>
          <p:cNvSpPr txBox="1"/>
          <p:nvPr/>
        </p:nvSpPr>
        <p:spPr>
          <a:xfrm>
            <a:off x="1869131" y="6488668"/>
            <a:ext cx="610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Most of residues can be shown very</a:t>
            </a:r>
            <a:r>
              <a:rPr kumimoji="1" lang="ko-KR" altLang="en-US" dirty="0"/>
              <a:t> </a:t>
            </a:r>
            <a:r>
              <a:rPr kumimoji="1" lang="en-US" altLang="ko-KR" dirty="0"/>
              <a:t> clearly in this resolutions…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1363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2AEDD-E854-B148-A240-CA44BCA1C2C2}"/>
              </a:ext>
            </a:extLst>
          </p:cNvPr>
          <p:cNvSpPr txBox="1"/>
          <p:nvPr/>
        </p:nvSpPr>
        <p:spPr>
          <a:xfrm>
            <a:off x="1929837" y="238275"/>
            <a:ext cx="4657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Low Resolution Structure 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0F8FF5-B660-674A-839A-586A67E7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3" y="1028625"/>
            <a:ext cx="5889002" cy="405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64E25-71BD-3D40-B9ED-414C2D4525F3}"/>
              </a:ext>
            </a:extLst>
          </p:cNvPr>
          <p:cNvSpPr txBox="1"/>
          <p:nvPr/>
        </p:nvSpPr>
        <p:spPr>
          <a:xfrm>
            <a:off x="6260663" y="1380367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PDB : </a:t>
            </a:r>
            <a:r>
              <a:rPr kumimoji="1" lang="en-US" altLang="ko-KR" b="1" dirty="0"/>
              <a:t>5ZS0</a:t>
            </a:r>
            <a:endParaRPr kumimoji="1"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62439B-105C-024F-8C85-23BFCEFC3DFB}"/>
              </a:ext>
            </a:extLst>
          </p:cNvPr>
          <p:cNvSpPr txBox="1"/>
          <p:nvPr/>
        </p:nvSpPr>
        <p:spPr>
          <a:xfrm>
            <a:off x="6195308" y="3244334"/>
            <a:ext cx="290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resfit</a:t>
            </a:r>
            <a:r>
              <a:rPr kumimoji="1" lang="en-US" altLang="ko-KR" dirty="0"/>
              <a:t> #1/A map #2 res -20,20</a:t>
            </a:r>
            <a:endParaRPr kumimoji="1"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3D454A27-FD32-EA40-9318-F04EE9D4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6" y="5043119"/>
            <a:ext cx="7353300" cy="2159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A95AB3-A238-774E-8922-1EFD97345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22" y="1804190"/>
            <a:ext cx="2948692" cy="12009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2C9C3B-45F8-B744-969E-5E43783360E3}"/>
              </a:ext>
            </a:extLst>
          </p:cNvPr>
          <p:cNvSpPr txBox="1"/>
          <p:nvPr/>
        </p:nvSpPr>
        <p:spPr>
          <a:xfrm>
            <a:off x="165200" y="1065526"/>
            <a:ext cx="1581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sidechains do not have corresponding density….</a:t>
            </a:r>
            <a:endParaRPr kumimoji="1" lang="ko-KR" alt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0443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옅은이(가) 표시된 사진&#10;&#10;자동 생성된 설명">
            <a:extLst>
              <a:ext uri="{FF2B5EF4-FFF2-40B4-BE49-F238E27FC236}">
                <a16:creationId xmlns:a16="http://schemas.microsoft.com/office/drawing/2014/main" id="{20B8E797-5042-B143-85D3-16D6E6B7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271" y="927847"/>
            <a:ext cx="9144000" cy="5002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8576D-7232-3B47-BEBC-57A4D3DC0D8A}"/>
              </a:ext>
            </a:extLst>
          </p:cNvPr>
          <p:cNvSpPr txBox="1"/>
          <p:nvPr/>
        </p:nvSpPr>
        <p:spPr>
          <a:xfrm>
            <a:off x="4572000" y="6021196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1hzh, 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resfit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#1/H map #2 res-20,20 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02F101-E10F-B343-A75B-64DFF69F3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28" y="5009403"/>
            <a:ext cx="3225800" cy="184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13F5F-D0B1-BA44-930B-DC6DE3835AEA}"/>
              </a:ext>
            </a:extLst>
          </p:cNvPr>
          <p:cNvSpPr txBox="1"/>
          <p:nvPr/>
        </p:nvSpPr>
        <p:spPr>
          <a:xfrm>
            <a:off x="2188028" y="205862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Arial" charset="0"/>
                <a:ea typeface="Arial" charset="0"/>
                <a:cs typeface="Arial" charset="0"/>
              </a:rPr>
              <a:t>Middle Resolutions…</a:t>
            </a:r>
            <a:endParaRPr kumimoji="1" lang="ko-KR" altLang="en-US" sz="28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28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15024</TotalTime>
  <Words>2162</Words>
  <Application>Microsoft Macintosh PowerPoint</Application>
  <PresentationFormat>화면 슬라이드 쇼(4:3)</PresentationFormat>
  <Paragraphs>441</Paragraphs>
  <Slides>99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5" baseType="lpstr">
      <vt:lpstr>맑은 고딕</vt:lpstr>
      <vt:lpstr>Arial</vt:lpstr>
      <vt:lpstr>Calibri</vt:lpstr>
      <vt:lpstr>Calibri Light</vt:lpstr>
      <vt:lpstr>Courier New</vt:lpstr>
      <vt:lpstr>Office 테마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 남궁</dc:creator>
  <cp:lastModifiedBy>남궁 석</cp:lastModifiedBy>
  <cp:revision>96</cp:revision>
  <dcterms:created xsi:type="dcterms:W3CDTF">2019-04-23T05:53:04Z</dcterms:created>
  <dcterms:modified xsi:type="dcterms:W3CDTF">2020-06-11T06:44:46Z</dcterms:modified>
</cp:coreProperties>
</file>